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73" r:id="rId2"/>
    <p:sldId id="348" r:id="rId3"/>
    <p:sldId id="330" r:id="rId4"/>
    <p:sldId id="317" r:id="rId5"/>
    <p:sldId id="329" r:id="rId6"/>
    <p:sldId id="331" r:id="rId7"/>
    <p:sldId id="349" r:id="rId8"/>
    <p:sldId id="327" r:id="rId9"/>
    <p:sldId id="328" r:id="rId10"/>
    <p:sldId id="333" r:id="rId11"/>
    <p:sldId id="334" r:id="rId12"/>
    <p:sldId id="350" r:id="rId13"/>
    <p:sldId id="335" r:id="rId14"/>
    <p:sldId id="337" r:id="rId15"/>
    <p:sldId id="336" r:id="rId16"/>
    <p:sldId id="324" r:id="rId17"/>
    <p:sldId id="320" r:id="rId18"/>
    <p:sldId id="322" r:id="rId19"/>
    <p:sldId id="325" r:id="rId20"/>
    <p:sldId id="351" r:id="rId21"/>
    <p:sldId id="326" r:id="rId22"/>
    <p:sldId id="339" r:id="rId23"/>
    <p:sldId id="343" r:id="rId24"/>
    <p:sldId id="340" r:id="rId25"/>
    <p:sldId id="352" r:id="rId26"/>
    <p:sldId id="347" r:id="rId27"/>
    <p:sldId id="345" r:id="rId28"/>
  </p:sldIdLst>
  <p:sldSz cx="9144000" cy="5143500" type="screen16x9"/>
  <p:notesSz cx="6858000" cy="9144000"/>
  <p:embeddedFontLst>
    <p:embeddedFont>
      <p:font typeface="PT Sans" panose="020B060402020202020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나눔손글씨 펜" panose="020B0600000101010101" charset="-127"/>
      <p:regular r:id="rId37"/>
    </p:embeddedFont>
    <p:embeddedFont>
      <p:font typeface="함초롬바탕" panose="02030504000101010101" pitchFamily="18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47F"/>
    <a:srgbClr val="59836D"/>
    <a:srgbClr val="009900"/>
    <a:srgbClr val="75A14A"/>
    <a:srgbClr val="21D157"/>
    <a:srgbClr val="E0E0E0"/>
    <a:srgbClr val="6A7A53"/>
    <a:srgbClr val="948B70"/>
    <a:srgbClr val="C4B999"/>
    <a:srgbClr val="AC9C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82" autoAdjust="0"/>
    <p:restoredTop sz="92751" autoAdjust="0"/>
  </p:normalViewPr>
  <p:slideViewPr>
    <p:cSldViewPr>
      <p:cViewPr>
        <p:scale>
          <a:sx n="75" d="100"/>
          <a:sy n="75" d="100"/>
        </p:scale>
        <p:origin x="384" y="-6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84129-9255-42F5-BFBE-A71998294671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32392-98AD-40EE-856C-B09D235B7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902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32392-98AD-40EE-856C-B09D235B7E8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76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32392-98AD-40EE-856C-B09D235B7E8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485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32392-98AD-40EE-856C-B09D235B7E8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839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32392-98AD-40EE-856C-B09D235B7E8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696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32392-98AD-40EE-856C-B09D235B7E8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049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32392-98AD-40EE-856C-B09D235B7E8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93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9E5A-7775-41FD-B800-B738D1B1FB85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DD5C-521C-43E6-B979-4812C472B3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97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9E5A-7775-41FD-B800-B738D1B1FB85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DD5C-521C-43E6-B979-4812C472B3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21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9E5A-7775-41FD-B800-B738D1B1FB85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DD5C-521C-43E6-B979-4812C472B3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76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9E5A-7775-41FD-B800-B738D1B1FB85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DD5C-521C-43E6-B979-4812C472B3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46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9E5A-7775-41FD-B800-B738D1B1FB85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DD5C-521C-43E6-B979-4812C472B3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54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9E5A-7775-41FD-B800-B738D1B1FB85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DD5C-521C-43E6-B979-4812C472B3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39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9E5A-7775-41FD-B800-B738D1B1FB85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DD5C-521C-43E6-B979-4812C472B3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30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9E5A-7775-41FD-B800-B738D1B1FB85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DD5C-521C-43E6-B979-4812C472B3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8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9E5A-7775-41FD-B800-B738D1B1FB85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DD5C-521C-43E6-B979-4812C472B3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4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9E5A-7775-41FD-B800-B738D1B1FB85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DD5C-521C-43E6-B979-4812C472B3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54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9E5A-7775-41FD-B800-B738D1B1FB85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DD5C-521C-43E6-B979-4812C472B3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66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F9E5A-7775-41FD-B800-B738D1B1FB85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EDD5C-521C-43E6-B979-4812C472B3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80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gastonsanchez.com/work/pcarevealed/" TargetMode="External"/><Relationship Id="rId2" Type="http://schemas.openxmlformats.org/officeDocument/2006/relationships/hyperlink" Target="http://gastonsanchez.com/blog/how-to/2012/06/17/PCA-in-R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Principal_component_analysis" TargetMode="External"/><Relationship Id="rId4" Type="http://schemas.openxmlformats.org/officeDocument/2006/relationships/hyperlink" Target="http://strata.uga.edu/software/pdf/pcaTutorial.pdf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5043" y="1851670"/>
            <a:ext cx="7696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F0000"/>
                </a:solidFill>
                <a:latin typeface="PT Sans" pitchFamily="34" charset="0"/>
              </a:rPr>
              <a:t>P</a:t>
            </a:r>
            <a:r>
              <a:rPr lang="en-US" altLang="ko-KR" sz="4400" dirty="0" smtClean="0">
                <a:latin typeface="PT Sans" pitchFamily="34" charset="0"/>
              </a:rPr>
              <a:t>rincipal </a:t>
            </a:r>
            <a:r>
              <a:rPr lang="en-US" altLang="ko-KR" sz="4800" dirty="0" smtClean="0">
                <a:solidFill>
                  <a:srgbClr val="FF0000"/>
                </a:solidFill>
                <a:latin typeface="PT Sans" pitchFamily="34" charset="0"/>
              </a:rPr>
              <a:t>C</a:t>
            </a:r>
            <a:r>
              <a:rPr lang="en-US" altLang="ko-KR" sz="4400" dirty="0" smtClean="0">
                <a:latin typeface="PT Sans" pitchFamily="34" charset="0"/>
              </a:rPr>
              <a:t>omponent </a:t>
            </a:r>
            <a:r>
              <a:rPr lang="en-US" altLang="ko-KR" sz="4800" dirty="0" smtClean="0">
                <a:solidFill>
                  <a:srgbClr val="FF0000"/>
                </a:solidFill>
                <a:latin typeface="PT Sans" pitchFamily="34" charset="0"/>
              </a:rPr>
              <a:t>A</a:t>
            </a:r>
            <a:r>
              <a:rPr lang="en-US" altLang="ko-KR" sz="4400" dirty="0" smtClean="0">
                <a:latin typeface="PT Sans" pitchFamily="34" charset="0"/>
              </a:rPr>
              <a:t>nalysis</a:t>
            </a:r>
            <a:endParaRPr lang="ko-KR" altLang="en-US" sz="4400" dirty="0">
              <a:latin typeface="PT Sans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71800" y="3262213"/>
            <a:ext cx="3312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 smtClean="0">
                <a:latin typeface="PT Sans" panose="020B0604020202020204" charset="0"/>
                <a:ea typeface="나눔손글씨 펜" panose="020B0600000101010101" charset="-127"/>
              </a:rPr>
              <a:t>Seonhyeong</a:t>
            </a:r>
            <a:r>
              <a:rPr lang="en-US" altLang="ko-KR" sz="2400" dirty="0" smtClean="0">
                <a:latin typeface="PT Sans" panose="020B0604020202020204" charset="0"/>
                <a:ea typeface="나눔손글씨 펜" panose="020B0600000101010101" charset="-127"/>
              </a:rPr>
              <a:t> </a:t>
            </a:r>
            <a:r>
              <a:rPr lang="en-US" altLang="ko-KR" sz="2400" dirty="0" err="1" smtClean="0">
                <a:latin typeface="PT Sans" panose="020B0604020202020204" charset="0"/>
                <a:ea typeface="나눔손글씨 펜" panose="020B0600000101010101" charset="-127"/>
              </a:rPr>
              <a:t>Mun</a:t>
            </a:r>
            <a:endParaRPr lang="en-US" altLang="ko-KR" sz="2400" dirty="0" smtClean="0">
              <a:latin typeface="PT Sans" panose="020B0604020202020204" charset="0"/>
              <a:ea typeface="나눔손글씨 펜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709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539552" y="653922"/>
            <a:ext cx="396044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339502"/>
            <a:ext cx="39604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60924" y="346179"/>
            <a:ext cx="3435012" cy="56938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dirty="0" smtClean="0">
                <a:solidFill>
                  <a:srgbClr val="E73207"/>
                </a:solidFill>
              </a:rPr>
              <a:t>PCA</a:t>
            </a:r>
            <a:r>
              <a:rPr lang="ko-KR" altLang="en-US" dirty="0" smtClean="0">
                <a:solidFill>
                  <a:srgbClr val="E73207"/>
                </a:solidFill>
              </a:rPr>
              <a:t>에 대한 </a:t>
            </a:r>
            <a:r>
              <a:rPr lang="en-US" altLang="ko-KR" dirty="0" smtClean="0">
                <a:solidFill>
                  <a:srgbClr val="E73207"/>
                </a:solidFill>
              </a:rPr>
              <a:t>3</a:t>
            </a:r>
            <a:r>
              <a:rPr lang="ko-KR" altLang="en-US" dirty="0" smtClean="0">
                <a:solidFill>
                  <a:srgbClr val="E73207"/>
                </a:solidFill>
              </a:rPr>
              <a:t>가지 관점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 smtClean="0"/>
              <a:t>Principal </a:t>
            </a:r>
            <a:r>
              <a:rPr lang="en-US" altLang="ko-KR" sz="1000" dirty="0"/>
              <a:t>Component Analysis</a:t>
            </a:r>
            <a:endParaRPr lang="ko-KR" altLang="ko-KR" sz="10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_x172493144" descr="EMB00001d5802e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0" t="10498" r="33070" b="33595"/>
          <a:stretch>
            <a:fillRect/>
          </a:stretch>
        </p:blipFill>
        <p:spPr bwMode="auto">
          <a:xfrm>
            <a:off x="2555776" y="1048330"/>
            <a:ext cx="3888432" cy="361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172493224" descr="EMB00001d5802f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0" t="10498" r="33070" b="33595"/>
          <a:stretch>
            <a:fillRect/>
          </a:stretch>
        </p:blipFill>
        <p:spPr bwMode="auto">
          <a:xfrm>
            <a:off x="2555776" y="1048331"/>
            <a:ext cx="3888432" cy="361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59224" y="3875152"/>
            <a:ext cx="748153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/>
              <a:t>소수 주성분의 </a:t>
            </a:r>
            <a:r>
              <a:rPr lang="ko-KR" altLang="en-US" sz="2000" dirty="0" err="1" smtClean="0">
                <a:solidFill>
                  <a:srgbClr val="FF0000"/>
                </a:solidFill>
              </a:rPr>
              <a:t>재표현</a:t>
            </a:r>
            <a:r>
              <a:rPr lang="ko-KR" altLang="en-US" sz="2000" dirty="0" err="1" smtClean="0"/>
              <a:t>으로</a:t>
            </a:r>
            <a:r>
              <a:rPr lang="ko-KR" altLang="en-US" sz="2000" dirty="0" smtClean="0"/>
              <a:t> 인해 발생하는 정보의 손실을 최소화</a:t>
            </a:r>
            <a:endParaRPr lang="en-US" altLang="ko-KR" sz="2000" dirty="0"/>
          </a:p>
          <a:p>
            <a:pPr algn="ctr"/>
            <a:endParaRPr lang="en-US" altLang="ko-KR" sz="500" dirty="0" smtClean="0"/>
          </a:p>
          <a:p>
            <a:pPr algn="ctr"/>
            <a:r>
              <a:rPr lang="en-US" altLang="ko-KR" sz="2000" dirty="0" smtClean="0"/>
              <a:t>Data Reduction : </a:t>
            </a:r>
            <a:r>
              <a:rPr lang="ko-KR" altLang="en-US" sz="2000" dirty="0" smtClean="0"/>
              <a:t>적은 </a:t>
            </a:r>
            <a:r>
              <a:rPr lang="en-US" altLang="ko-KR" sz="2000" dirty="0" smtClean="0"/>
              <a:t>PCs</a:t>
            </a:r>
            <a:r>
              <a:rPr lang="ko-KR" altLang="en-US" sz="2000" dirty="0" smtClean="0"/>
              <a:t>로 데이터의 </a:t>
            </a:r>
            <a:r>
              <a:rPr lang="ko-KR" altLang="en-US" sz="2000" dirty="0" smtClean="0">
                <a:solidFill>
                  <a:srgbClr val="FF0000"/>
                </a:solidFill>
              </a:rPr>
              <a:t>최선의 축약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11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539552" y="653922"/>
            <a:ext cx="396044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339502"/>
            <a:ext cx="39604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60924" y="346179"/>
            <a:ext cx="3435012" cy="56938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ko-KR" altLang="en-US" dirty="0" smtClean="0">
                <a:solidFill>
                  <a:srgbClr val="E73207"/>
                </a:solidFill>
              </a:rPr>
              <a:t>주성분 분석의 특징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 smtClean="0"/>
              <a:t>Principal </a:t>
            </a:r>
            <a:r>
              <a:rPr lang="en-US" altLang="ko-KR" sz="1000" dirty="0"/>
              <a:t>Component Analysis</a:t>
            </a:r>
            <a:endParaRPr lang="ko-KR" altLang="ko-KR" sz="1000" dirty="0"/>
          </a:p>
        </p:txBody>
      </p:sp>
      <p:sp>
        <p:nvSpPr>
          <p:cNvPr id="7" name="직사각형 6"/>
          <p:cNvSpPr/>
          <p:nvPr/>
        </p:nvSpPr>
        <p:spPr>
          <a:xfrm>
            <a:off x="323528" y="1012542"/>
            <a:ext cx="896448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dirty="0" err="1"/>
              <a:t>다변량</a:t>
            </a:r>
            <a:r>
              <a:rPr lang="ko-KR" altLang="en-US" sz="1900" dirty="0"/>
              <a:t> 데이터 분석에서 </a:t>
            </a:r>
            <a:r>
              <a:rPr lang="ko-KR" altLang="en-US" sz="1900" dirty="0" smtClean="0"/>
              <a:t>사용</a:t>
            </a:r>
            <a:endParaRPr lang="en-US" altLang="ko-KR" sz="19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dirty="0"/>
              <a:t>변수의 분산</a:t>
            </a:r>
            <a:r>
              <a:rPr lang="en-US" altLang="ko-KR" sz="1900" dirty="0"/>
              <a:t>, </a:t>
            </a:r>
            <a:r>
              <a:rPr lang="ko-KR" altLang="en-US" sz="1900" dirty="0" err="1"/>
              <a:t>공분산</a:t>
            </a:r>
            <a:r>
              <a:rPr lang="ko-KR" altLang="en-US" sz="1900" dirty="0"/>
              <a:t> 패턴을 간결하게 표현하는 것이 </a:t>
            </a:r>
            <a:r>
              <a:rPr lang="ko-KR" altLang="en-US" sz="1900" dirty="0" smtClean="0"/>
              <a:t>핵심</a:t>
            </a:r>
            <a:endParaRPr lang="en-US" altLang="ko-KR" sz="19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900" dirty="0"/>
              <a:t>P</a:t>
            </a:r>
            <a:r>
              <a:rPr lang="ko-KR" altLang="en-US" sz="1900" dirty="0" smtClean="0"/>
              <a:t>차원 </a:t>
            </a:r>
            <a:r>
              <a:rPr lang="ko-KR" altLang="en-US" sz="1900" dirty="0"/>
              <a:t>공간의 축을 회전시켜 변수의 분산을 가장 잘 반영한 축을 </a:t>
            </a:r>
            <a:r>
              <a:rPr lang="ko-KR" altLang="en-US" sz="1900" dirty="0" smtClean="0"/>
              <a:t>찾아냄</a:t>
            </a:r>
            <a:endParaRPr lang="en-US" altLang="ko-KR" sz="19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500" dirty="0" smtClean="0"/>
          </a:p>
          <a:p>
            <a:r>
              <a:rPr lang="en-US" altLang="ko-KR" sz="1900" dirty="0" smtClean="0"/>
              <a:t>    -&gt; </a:t>
            </a:r>
            <a:r>
              <a:rPr lang="ko-KR" altLang="en-US" sz="1900" dirty="0" smtClean="0"/>
              <a:t>본래 변수들의 선형결합 중 분산이 큰 몇 개로 택함</a:t>
            </a:r>
            <a:endParaRPr lang="en-US" altLang="ko-KR" sz="1900" dirty="0" smtClean="0"/>
          </a:p>
          <a:p>
            <a:endParaRPr lang="en-US" altLang="ko-KR" sz="500" dirty="0" smtClean="0"/>
          </a:p>
          <a:p>
            <a:r>
              <a:rPr lang="en-US" altLang="ko-KR" sz="500" dirty="0" smtClean="0"/>
              <a:t>                                </a:t>
            </a:r>
            <a:r>
              <a:rPr lang="en-US" altLang="ko-KR" sz="1900" dirty="0" smtClean="0"/>
              <a:t>”</a:t>
            </a:r>
            <a:r>
              <a:rPr lang="ko-KR" altLang="en-US" sz="1900" dirty="0" err="1" smtClean="0">
                <a:solidFill>
                  <a:srgbClr val="FF0000"/>
                </a:solidFill>
              </a:rPr>
              <a:t>공분산행렬의</a:t>
            </a:r>
            <a:r>
              <a:rPr lang="ko-KR" altLang="en-US" sz="1900" dirty="0" smtClean="0">
                <a:solidFill>
                  <a:srgbClr val="FF0000"/>
                </a:solidFill>
              </a:rPr>
              <a:t> </a:t>
            </a:r>
            <a:r>
              <a:rPr lang="ko-KR" altLang="en-US" sz="1900" dirty="0" err="1">
                <a:solidFill>
                  <a:srgbClr val="FF0000"/>
                </a:solidFill>
              </a:rPr>
              <a:t>스펙트럴</a:t>
            </a:r>
            <a:r>
              <a:rPr lang="ko-KR" altLang="en-US" sz="1900" dirty="0">
                <a:solidFill>
                  <a:srgbClr val="FF0000"/>
                </a:solidFill>
              </a:rPr>
              <a:t> </a:t>
            </a:r>
            <a:r>
              <a:rPr lang="ko-KR" altLang="en-US" sz="1900" dirty="0" smtClean="0">
                <a:solidFill>
                  <a:srgbClr val="FF0000"/>
                </a:solidFill>
              </a:rPr>
              <a:t>분해</a:t>
            </a:r>
            <a:r>
              <a:rPr lang="en-US" altLang="ko-KR" sz="1900" dirty="0" smtClean="0"/>
              <a:t>”</a:t>
            </a:r>
            <a:endParaRPr lang="ko-KR" altLang="en-US" sz="19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0" t="19556" r="5999" b="28000"/>
          <a:stretch/>
        </p:blipFill>
        <p:spPr bwMode="auto">
          <a:xfrm>
            <a:off x="1056878" y="3016349"/>
            <a:ext cx="2602837" cy="193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0" t="19999" r="6500" b="25148"/>
          <a:stretch/>
        </p:blipFill>
        <p:spPr bwMode="auto">
          <a:xfrm>
            <a:off x="5027867" y="3003798"/>
            <a:ext cx="235244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 flipV="1">
            <a:off x="4035384" y="3939901"/>
            <a:ext cx="70445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00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539552" y="653922"/>
            <a:ext cx="396044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339502"/>
            <a:ext cx="39604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60924" y="346179"/>
            <a:ext cx="3435012" cy="56938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ko-KR" altLang="en-US" dirty="0" smtClean="0">
                <a:solidFill>
                  <a:srgbClr val="E73207"/>
                </a:solidFill>
              </a:rPr>
              <a:t>주성분 분석의 </a:t>
            </a:r>
            <a:r>
              <a:rPr lang="ko-KR" altLang="en-US" dirty="0" smtClean="0">
                <a:solidFill>
                  <a:srgbClr val="E73207"/>
                </a:solidFill>
              </a:rPr>
              <a:t>활</a:t>
            </a:r>
            <a:r>
              <a:rPr lang="ko-KR" altLang="en-US" dirty="0">
                <a:solidFill>
                  <a:srgbClr val="E73207"/>
                </a:solidFill>
              </a:rPr>
              <a:t>용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 smtClean="0"/>
              <a:t>Principal </a:t>
            </a:r>
            <a:r>
              <a:rPr lang="en-US" altLang="ko-KR" sz="1000" dirty="0"/>
              <a:t>Component Analysis</a:t>
            </a:r>
            <a:endParaRPr lang="ko-KR" altLang="ko-KR" sz="1000" dirty="0"/>
          </a:p>
        </p:txBody>
      </p:sp>
      <p:sp>
        <p:nvSpPr>
          <p:cNvPr id="7" name="직사각형 6"/>
          <p:cNvSpPr/>
          <p:nvPr/>
        </p:nvSpPr>
        <p:spPr>
          <a:xfrm>
            <a:off x="5148064" y="1707654"/>
            <a:ext cx="3744416" cy="2846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/>
              <a:t>차원의 축소 후</a:t>
            </a:r>
            <a:r>
              <a:rPr lang="en-US" altLang="ko-KR" sz="2000" dirty="0" smtClean="0"/>
              <a:t>,</a:t>
            </a:r>
          </a:p>
          <a:p>
            <a:pPr marL="457200" indent="-457200">
              <a:buAutoNum type="arabicPeriod"/>
            </a:pPr>
            <a:r>
              <a:rPr lang="ko-KR" altLang="en-US" sz="2000" dirty="0" smtClean="0"/>
              <a:t>개체의 특성과 이상치 확인</a:t>
            </a:r>
            <a:endParaRPr lang="en-US" altLang="ko-KR" sz="2000" dirty="0" smtClean="0"/>
          </a:p>
          <a:p>
            <a:pPr marL="457200" indent="-457200">
              <a:buAutoNum type="arabicPeriod"/>
            </a:pPr>
            <a:r>
              <a:rPr lang="ko-KR" altLang="en-US" sz="2000" dirty="0" smtClean="0"/>
              <a:t>주성분 변수에 의해 군집화</a:t>
            </a:r>
            <a:endParaRPr lang="en-US" altLang="ko-KR" sz="2000" dirty="0" smtClean="0"/>
          </a:p>
          <a:p>
            <a:pPr marL="457200" indent="-457200">
              <a:buAutoNum type="arabicPeriod"/>
            </a:pPr>
            <a:endParaRPr lang="en-US" altLang="ko-KR" sz="2000" dirty="0" smtClean="0"/>
          </a:p>
          <a:p>
            <a:r>
              <a:rPr lang="en-US" altLang="ko-KR" sz="2000" dirty="0" smtClean="0"/>
              <a:t>3.   </a:t>
            </a:r>
            <a:r>
              <a:rPr lang="ko-KR" altLang="en-US" sz="2000" dirty="0" smtClean="0"/>
              <a:t>회귀분석에서 다중공선성의 해결책으로 쓰임</a:t>
            </a:r>
            <a:r>
              <a:rPr lang="en-US" altLang="ko-KR" sz="2000" dirty="0" smtClean="0"/>
              <a:t>, but </a:t>
            </a:r>
            <a:r>
              <a:rPr lang="ko-KR" altLang="en-US" sz="2000" dirty="0" smtClean="0"/>
              <a:t>주성분 점수의 </a:t>
            </a:r>
            <a:r>
              <a:rPr lang="ko-KR" altLang="en-US" sz="2000" dirty="0"/>
              <a:t>의미가 명확하지 </a:t>
            </a:r>
            <a:r>
              <a:rPr lang="ko-KR" altLang="en-US" sz="2000" dirty="0" smtClean="0"/>
              <a:t>않을 때 해석이 </a:t>
            </a:r>
            <a:r>
              <a:rPr lang="ko-KR" altLang="en-US" sz="2000" dirty="0"/>
              <a:t>어려움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9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0" y="1131590"/>
            <a:ext cx="5046204" cy="375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05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539552" y="653922"/>
            <a:ext cx="396044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339502"/>
            <a:ext cx="39604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60924" y="346179"/>
            <a:ext cx="3435012" cy="56938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dirty="0" smtClean="0">
                <a:solidFill>
                  <a:srgbClr val="E73207"/>
                </a:solidFill>
              </a:rPr>
              <a:t>How to get PC’s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 smtClean="0"/>
              <a:t>Principal </a:t>
            </a:r>
            <a:r>
              <a:rPr lang="en-US" altLang="ko-KR" sz="1000" dirty="0"/>
              <a:t>Component Analysis</a:t>
            </a:r>
            <a:endParaRPr lang="ko-KR" altLang="ko-KR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115616" y="1422427"/>
                <a:ext cx="6868676" cy="3093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/>
                  <a:t>Centered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ko-KR" altLang="en-US" sz="2000" dirty="0" smtClean="0"/>
                  <a:t>를 이용해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𝒑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ko-KR" altLang="en-US" sz="2000" dirty="0" smtClean="0"/>
                  <a:t>구함</a:t>
                </a:r>
                <a:endParaRPr lang="en-US" altLang="ko-KR" sz="20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500" dirty="0"/>
              </a:p>
              <a:p>
                <a:r>
                  <a:rPr lang="en-US" altLang="ko-KR" sz="2000" dirty="0" smtClean="0"/>
                  <a:t>   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 </a:t>
                </a:r>
                <a:r>
                  <a:rPr lang="ko-KR" altLang="en-US" sz="2000" dirty="0" smtClean="0"/>
                  <a:t>단위가 다를 시</a:t>
                </a:r>
                <a:r>
                  <a:rPr lang="en-US" altLang="ko-KR" sz="20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altLang="ko-KR" sz="2000" b="1" i="1">
                            <a:latin typeface="Cambria Math"/>
                          </a:rPr>
                          <m:t>𝒑</m:t>
                        </m:r>
                        <m:r>
                          <a:rPr lang="en-US" altLang="ko-KR" sz="2000" b="1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altLang="ko-KR" sz="2000" b="1" i="1">
                            <a:latin typeface="Cambria Math"/>
                            <a:ea typeface="Cambria Math"/>
                          </a:rPr>
                          <m:t>𝒑</m:t>
                        </m:r>
                      </m:sub>
                    </m:sSub>
                  </m:oMath>
                </a14:m>
                <a:endParaRPr lang="en-US" altLang="ko-KR" sz="2000" b="1" dirty="0" smtClean="0">
                  <a:ea typeface="Cambria Math"/>
                </a:endParaRPr>
              </a:p>
              <a:p>
                <a:endParaRPr lang="en-US" altLang="ko-KR" sz="5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b="1" dirty="0" smtClean="0"/>
                  <a:t>Eigen-values</a:t>
                </a:r>
                <a:r>
                  <a:rPr lang="en-US" altLang="ko-KR" sz="2000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𝑝</m:t>
                        </m:r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ko-KR" sz="2000"/>
                          <m:t>λ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ko-KR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ko-KR" sz="2000"/>
                          <m:t>λ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 </m:t>
                        </m:r>
                        <m:r>
                          <a:rPr lang="en-US" altLang="ko-KR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&gt; … 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ko-KR" sz="2000"/>
                          <m:t>λ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 </m:t>
                        </m:r>
                        <m:r>
                          <a:rPr lang="en-US" altLang="ko-KR" sz="2000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altLang="ko-KR" sz="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5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b="1" dirty="0" smtClean="0"/>
                  <a:t>Eigen-vectors</a:t>
                </a:r>
                <a:r>
                  <a:rPr lang="en-US" altLang="ko-KR" sz="2000" dirty="0" smtClean="0"/>
                  <a:t> of</a:t>
                </a:r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</a:rPr>
                          <m:t>𝑝</m:t>
                        </m:r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&gt; … 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altLang="ko-KR" sz="20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5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𝑷𝑪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2000" b="1" dirty="0" smtClean="0">
                    <a:solidFill>
                      <a:srgbClr val="FF0000"/>
                    </a:solidFill>
                  </a:rPr>
                  <a:t> =</a:t>
                </a:r>
                <a14:m>
                  <m:oMath xmlns:m="http://schemas.openxmlformats.org/officeDocument/2006/math">
                    <m:r>
                      <a:rPr lang="en-US" altLang="ko-KR" sz="2000" b="1" i="0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ko-KR" sz="20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2000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2000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lang="en-US" altLang="ko-KR" sz="20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𝑻</m:t>
                        </m:r>
                      </m:sup>
                    </m:sSup>
                    <m:r>
                      <a:rPr lang="en-US" altLang="ko-KR" sz="2000" b="1" i="0" dirty="0" smtClean="0">
                        <a:solidFill>
                          <a:srgbClr val="FF0000"/>
                        </a:solidFill>
                        <a:latin typeface="Cambria Math"/>
                      </a:rPr>
                      <m:t>𝐗</m:t>
                    </m:r>
                  </m:oMath>
                </a14:m>
                <a:r>
                  <a:rPr lang="en-US" altLang="ko-KR" sz="20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000" dirty="0" smtClean="0"/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dirty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20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b="0" i="1" dirty="0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ko-KR" sz="2000" i="1" dirty="0">
                            <a:latin typeface="Cambria Math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ko-KR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2000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sz="2000" b="0" i="0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altLang="ko-KR" sz="2000" dirty="0" smtClean="0"/>
                  <a:t> ,</a:t>
                </a:r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dirty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20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i="1" dirty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ko-KR" sz="2000" i="1" dirty="0">
                            <a:latin typeface="Cambria Math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ko-KR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ko-KR" sz="2000" dirty="0">
                        <a:latin typeface="Cambria Math"/>
                      </a:rPr>
                      <m:t>=</m:t>
                    </m:r>
                    <m:r>
                      <a:rPr lang="en-US" altLang="ko-KR" sz="2000" b="0" i="0" dirty="0" smtClean="0">
                        <a:latin typeface="Cambria Math"/>
                      </a:rPr>
                      <m:t>0</m:t>
                    </m:r>
                  </m:oMath>
                </a14:m>
                <a:endParaRPr lang="en-US" altLang="ko-KR" sz="20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5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 err="1" smtClean="0"/>
                  <a:t>Tr</a:t>
                </a:r>
                <a:r>
                  <a:rPr lang="en-US" altLang="ko-KR" sz="2000" dirty="0" smtClean="0"/>
                  <a:t> (S)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200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/>
                          </a:rPr>
                          <m:t>𝑝</m:t>
                        </m:r>
                      </m:sup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𝑉</m:t>
                        </m:r>
                        <m:r>
                          <a:rPr lang="en-US" altLang="ko-KR" sz="20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0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i="1" dirty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200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altLang="ko-KR" sz="2000"/>
                              <m:t>λ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sz="2000" dirty="0" smtClean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20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2000" i="1">
                            <a:latin typeface="Cambria Math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ko-KR" sz="2000" b="0" i="0" smtClean="0">
                                <a:latin typeface="Cambria Math"/>
                              </a:rPr>
                              <m:t>var</m:t>
                            </m:r>
                            <m:r>
                              <m:rPr>
                                <m:nor/>
                              </m:rPr>
                              <a:rPr lang="en-US" altLang="ko-KR" sz="2000" b="0" i="0" smtClean="0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ko-KR" sz="2000" b="0" i="0" smtClean="0">
                                <a:latin typeface="Cambria Math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sz="2000" dirty="0" smtClean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=</a:t>
                </a:r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/>
                          </a:rPr>
                          <m:t>𝑃𝐶</m:t>
                        </m:r>
                      </m:e>
                      <m:sub>
                        <m:r>
                          <a:rPr lang="en-US" altLang="ko-KR" sz="2000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20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 err="1" smtClean="0"/>
                  <a:t>i-th</a:t>
                </a:r>
                <a:r>
                  <a:rPr lang="en-US" altLang="ko-KR" sz="2000" dirty="0" smtClean="0"/>
                  <a:t> PC</a:t>
                </a:r>
                <a:r>
                  <a:rPr lang="ko-KR" altLang="en-US" sz="2000" dirty="0" smtClean="0"/>
                  <a:t>는 전체 변동의 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100</m:t>
                    </m:r>
                    <m:r>
                      <a:rPr lang="en-US" altLang="ko-KR" sz="2000" b="0" i="1" smtClean="0">
                        <a:latin typeface="Cambria Math"/>
                        <a:ea typeface="Cambria Math"/>
                      </a:rPr>
                      <m:t>×( </m:t>
                    </m:r>
                    <m:f>
                      <m:fPr>
                        <m:ctrlPr>
                          <a:rPr lang="en-US" altLang="ko-KR" sz="20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altLang="ko-KR" sz="2000"/>
                              <m:t>λ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altLang="ko-KR" sz="2000"/>
                              <m:t>λ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/>
                          </a:rPr>
                          <m:t> +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l-GR" altLang="ko-KR" sz="2000"/>
                              <m:t>λ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/>
                          </a:rPr>
                          <m:t> + … +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altLang="ko-KR" sz="2000"/>
                              <m:t>λ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2000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000" dirty="0" smtClean="0"/>
                  <a:t> ) % </a:t>
                </a:r>
                <a:r>
                  <a:rPr lang="ko-KR" altLang="en-US" sz="2000" dirty="0" smtClean="0"/>
                  <a:t>설명</a:t>
                </a:r>
                <a:endParaRPr lang="ko-KR" altLang="en-US" sz="20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422427"/>
                <a:ext cx="6868676" cy="3093539"/>
              </a:xfrm>
              <a:prstGeom prst="rect">
                <a:avLst/>
              </a:prstGeom>
              <a:blipFill rotWithShape="1">
                <a:blip r:embed="rId2"/>
                <a:stretch>
                  <a:fillRect l="-710" t="-1181" b="-31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0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539552" y="653922"/>
            <a:ext cx="396044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339502"/>
            <a:ext cx="39604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60924" y="346179"/>
            <a:ext cx="3435012" cy="56938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ko-KR" altLang="en-US" dirty="0" err="1" smtClean="0">
                <a:solidFill>
                  <a:srgbClr val="E73207"/>
                </a:solidFill>
              </a:rPr>
              <a:t>공분산행렬의</a:t>
            </a:r>
            <a:r>
              <a:rPr lang="ko-KR" altLang="en-US" dirty="0" smtClean="0">
                <a:solidFill>
                  <a:srgbClr val="E73207"/>
                </a:solidFill>
              </a:rPr>
              <a:t> </a:t>
            </a:r>
            <a:r>
              <a:rPr lang="ko-KR" altLang="en-US" dirty="0" err="1" smtClean="0">
                <a:solidFill>
                  <a:srgbClr val="E73207"/>
                </a:solidFill>
              </a:rPr>
              <a:t>스펙트럴분해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 smtClean="0"/>
              <a:t>Principal </a:t>
            </a:r>
            <a:r>
              <a:rPr lang="en-US" altLang="ko-KR" sz="1000" dirty="0"/>
              <a:t>Component Analysis</a:t>
            </a:r>
            <a:endParaRPr lang="ko-KR" altLang="ko-KR" sz="1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9"/>
          <a:stretch/>
        </p:blipFill>
        <p:spPr bwMode="auto">
          <a:xfrm>
            <a:off x="971600" y="1737732"/>
            <a:ext cx="7084640" cy="1814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724128" y="1859948"/>
            <a:ext cx="432048" cy="13681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300192" y="1859948"/>
            <a:ext cx="432048" cy="13681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380312" y="1859948"/>
            <a:ext cx="432048" cy="13681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5940152" y="3372116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516216" y="3372116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7596336" y="3372116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16094" y="3876172"/>
                <a:ext cx="6840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𝑃𝐶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094" y="3876172"/>
                <a:ext cx="684098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156176" y="3876172"/>
                <a:ext cx="6900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𝑃𝐶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3876172"/>
                <a:ext cx="690061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272278" y="3876172"/>
                <a:ext cx="701987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𝑃𝐶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278" y="3876172"/>
                <a:ext cx="701987" cy="423770"/>
              </a:xfrm>
              <a:prstGeom prst="rect">
                <a:avLst/>
              </a:prstGeom>
              <a:blipFill rotWithShape="1">
                <a:blip r:embed="rId5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2483768" y="1049778"/>
                <a:ext cx="4519571" cy="441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ko-KR" sz="2000" b="1" dirty="0" smtClean="0"/>
                  <a:t>Σ</a:t>
                </a:r>
                <a:r>
                  <a:rPr lang="en-US" altLang="ko-KR" sz="2000" b="1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latin typeface="Cambria Math"/>
                          </a:rPr>
                          <m:t>𝑾𝑫𝑾</m:t>
                        </m:r>
                      </m:e>
                      <m:sup>
                        <m:r>
                          <a:rPr lang="en-US" altLang="ko-KR" sz="2000" b="1" i="1" smtClean="0">
                            <a:latin typeface="Cambria Math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ko-KR" sz="2000" b="1" dirty="0" smtClean="0"/>
                  <a:t>,</a:t>
                </a:r>
                <a:r>
                  <a:rPr lang="en-US" altLang="ko-KR" sz="2000" b="1" dirty="0"/>
                  <a:t> </a:t>
                </a:r>
                <a:r>
                  <a:rPr lang="en-US" altLang="ko-KR" sz="2000" b="1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dirty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2000" b="1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b="1" i="1" dirty="0">
                                <a:latin typeface="Cambria Math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2000" b="1" i="1" dirty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lang="en-US" altLang="ko-KR" sz="2000" b="1" i="1" dirty="0">
                            <a:latin typeface="Cambria Math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en-US" altLang="ko-KR" sz="2000" b="1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1" i="1" dirty="0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altLang="ko-KR" sz="2000" b="1" i="1" dirty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ko-KR" sz="2000" b="1" dirty="0">
                        <a:latin typeface="Cambria Math"/>
                      </a:rPr>
                      <m:t>=</m:t>
                    </m:r>
                    <m:r>
                      <a:rPr lang="en-US" altLang="ko-KR" sz="2000" b="1" i="1" dirty="0">
                        <a:latin typeface="Cambria Math"/>
                      </a:rPr>
                      <m:t>𝟏</m:t>
                    </m:r>
                  </m:oMath>
                </a14:m>
                <a:r>
                  <a:rPr lang="en-US" altLang="ko-KR" sz="2000" b="1" dirty="0"/>
                  <a:t> </a:t>
                </a:r>
                <a:r>
                  <a:rPr lang="en-US" altLang="ko-KR" sz="2000" b="1" dirty="0" smtClean="0"/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dirty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2000" b="1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b="1" i="1" dirty="0">
                                <a:latin typeface="Cambria Math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2000" b="1" i="1" dirty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lang="en-US" altLang="ko-KR" sz="2000" b="1" i="1" dirty="0">
                            <a:latin typeface="Cambria Math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en-US" altLang="ko-KR" sz="2000" b="1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1" i="1" dirty="0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altLang="ko-KR" sz="2000" b="1" i="1" dirty="0">
                            <a:latin typeface="Cambria Math"/>
                          </a:rPr>
                          <m:t>𝒋</m:t>
                        </m:r>
                      </m:sub>
                    </m:sSub>
                    <m:r>
                      <a:rPr lang="en-US" altLang="ko-KR" sz="2000" b="1" dirty="0">
                        <a:latin typeface="Cambria Math"/>
                      </a:rPr>
                      <m:t>=</m:t>
                    </m:r>
                    <m:r>
                      <a:rPr lang="en-US" altLang="ko-KR" sz="2000" b="1" i="1" dirty="0">
                        <a:latin typeface="Cambria Math"/>
                      </a:rPr>
                      <m:t>𝟎</m:t>
                    </m:r>
                  </m:oMath>
                </a14:m>
                <a:endParaRPr lang="ko-KR" altLang="en-US" sz="2000" b="1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1049778"/>
                <a:ext cx="4519571" cy="441852"/>
              </a:xfrm>
              <a:prstGeom prst="rect">
                <a:avLst/>
              </a:prstGeom>
              <a:blipFill rotWithShape="1">
                <a:blip r:embed="rId6"/>
                <a:stretch>
                  <a:fillRect l="-1348" t="-5479" b="-150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3563888" y="3897972"/>
                <a:ext cx="179799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ko-KR" sz="2000">
                            <a:solidFill>
                              <a:srgbClr val="0070C0"/>
                            </a:solidFill>
                          </a:rPr>
                          <m:t>λ</m:t>
                        </m:r>
                      </m:e>
                      <m:sub>
                        <m:r>
                          <a:rPr lang="en-US" altLang="ko-KR" sz="2000" b="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ko-KR" sz="2000" b="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rgbClr val="0070C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2000" b="0" i="1">
                        <a:solidFill>
                          <a:srgbClr val="0070C0"/>
                        </a:solidFill>
                        <a:latin typeface="Cambria Math"/>
                      </a:rPr>
                      <m:t>𝑣𝑎𝑟</m:t>
                    </m:r>
                    <m:r>
                      <a:rPr lang="en-US" altLang="ko-KR" sz="2000" b="0" i="1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𝑃𝐶</m:t>
                        </m:r>
                      </m:e>
                      <m:sub>
                        <m:r>
                          <a:rPr lang="en-US" altLang="ko-KR" sz="2000" b="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sz="2000" b="0" i="1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ko-KR" alt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897972"/>
                <a:ext cx="1797993" cy="400110"/>
              </a:xfrm>
              <a:prstGeom prst="rect">
                <a:avLst/>
              </a:prstGeom>
              <a:blipFill rotWithShape="1">
                <a:blip r:embed="rId7"/>
                <a:stretch>
                  <a:fillRect l="-678" t="-7576" r="-678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/>
          <p:cNvCxnSpPr/>
          <p:nvPr/>
        </p:nvCxnSpPr>
        <p:spPr>
          <a:xfrm>
            <a:off x="4499992" y="3393916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1270690" y="3867894"/>
                <a:ext cx="1933158" cy="429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ko-KR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2000" dirty="0" smtClean="0">
                    <a:solidFill>
                      <a:schemeClr val="tx1"/>
                    </a:solidFill>
                  </a:rPr>
                  <a:t> = loadings</a:t>
                </a:r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690" y="3867894"/>
                <a:ext cx="1933158" cy="429220"/>
              </a:xfrm>
              <a:prstGeom prst="rect">
                <a:avLst/>
              </a:prstGeom>
              <a:blipFill rotWithShape="1">
                <a:blip r:embed="rId8"/>
                <a:stretch>
                  <a:fillRect t="-8451" b="-15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/>
          <p:cNvCxnSpPr/>
          <p:nvPr/>
        </p:nvCxnSpPr>
        <p:spPr>
          <a:xfrm>
            <a:off x="2195736" y="3435846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17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539552" y="653922"/>
            <a:ext cx="396044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39552" y="339502"/>
            <a:ext cx="39604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60924" y="346179"/>
            <a:ext cx="3435012" cy="56938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ko-KR" altLang="en-US" dirty="0" err="1" smtClean="0">
                <a:solidFill>
                  <a:srgbClr val="E73207"/>
                </a:solidFill>
              </a:rPr>
              <a:t>공분산행렬의</a:t>
            </a:r>
            <a:r>
              <a:rPr lang="ko-KR" altLang="en-US" dirty="0" smtClean="0">
                <a:solidFill>
                  <a:srgbClr val="E73207"/>
                </a:solidFill>
              </a:rPr>
              <a:t> 스펙트럼분해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 smtClean="0"/>
              <a:t>Principal </a:t>
            </a:r>
            <a:r>
              <a:rPr lang="en-US" altLang="ko-KR" sz="1000" dirty="0"/>
              <a:t>Component Analysis</a:t>
            </a:r>
            <a:endParaRPr lang="ko-KR" altLang="ko-KR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827584" y="1419622"/>
                <a:ext cx="7272808" cy="2916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 smtClean="0"/>
                  <a:t>주성분분석을 </a:t>
                </a:r>
                <a:r>
                  <a:rPr lang="ko-KR" altLang="en-US" sz="2000" dirty="0" smtClean="0">
                    <a:solidFill>
                      <a:schemeClr val="tx1"/>
                    </a:solidFill>
                  </a:rPr>
                  <a:t>실제 자료의 적용을 위해</a:t>
                </a:r>
                <a:r>
                  <a:rPr lang="en-US" altLang="ko-KR" sz="2000" dirty="0" smtClean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2000" dirty="0" err="1" smtClean="0">
                    <a:solidFill>
                      <a:schemeClr val="tx1"/>
                    </a:solidFill>
                  </a:rPr>
                  <a:t>모수</a:t>
                </a:r>
                <a:r>
                  <a:rPr lang="ko-KR" altLang="en-US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2000" dirty="0" err="1" smtClean="0">
                    <a:solidFill>
                      <a:schemeClr val="tx1"/>
                    </a:solidFill>
                  </a:rPr>
                  <a:t>추정</a:t>
                </a:r>
                <a:r>
                  <a:rPr lang="ko-KR" altLang="en-US" sz="2000" dirty="0" err="1" smtClean="0"/>
                  <a:t>해야함</a:t>
                </a:r>
                <a:endParaRPr lang="en-US" altLang="ko-KR" sz="2000" dirty="0" smtClean="0"/>
              </a:p>
              <a:p>
                <a:endParaRPr lang="en-US" altLang="ko-KR" sz="5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2000" dirty="0" smtClean="0">
                    <a:solidFill>
                      <a:schemeClr val="tx1"/>
                    </a:solidFill>
                  </a:rPr>
                  <a:t>확률벡터</a:t>
                </a:r>
                <a:r>
                  <a:rPr lang="en-US" altLang="ko-KR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altLang="ko-KR" sz="20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2000" dirty="0" smtClean="0">
                    <a:solidFill>
                      <a:schemeClr val="tx1"/>
                    </a:solidFill>
                  </a:rPr>
                  <a:t>의 분포에서 추출한 확률표본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000" b="0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000" b="0" i="1">
                        <a:solidFill>
                          <a:schemeClr val="tx1"/>
                        </a:solidFill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altLang="ko-KR" sz="2000" dirty="0" smtClean="0">
                  <a:solidFill>
                    <a:schemeClr val="tx1"/>
                  </a:solidFill>
                </a:endParaRPr>
              </a:p>
              <a:p>
                <a:endParaRPr lang="en-US" altLang="ko-KR" sz="5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2000" dirty="0" smtClean="0">
                    <a:solidFill>
                      <a:schemeClr val="tx1"/>
                    </a:solidFill>
                  </a:rPr>
                  <a:t>-&gt; </a:t>
                </a:r>
                <a:r>
                  <a:rPr lang="ko-KR" altLang="en-US" sz="2000" b="1" dirty="0" err="1" smtClean="0">
                    <a:solidFill>
                      <a:schemeClr val="tx1"/>
                    </a:solidFill>
                  </a:rPr>
                  <a:t>표본공분산행렬</a:t>
                </a:r>
                <a:r>
                  <a:rPr lang="ko-KR" altLang="en-US" sz="20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000" b="1" dirty="0" smtClean="0">
                    <a:solidFill>
                      <a:schemeClr val="tx1"/>
                    </a:solidFill>
                  </a:rPr>
                  <a:t>S</a:t>
                </a:r>
                <a:r>
                  <a:rPr lang="ko-KR" altLang="en-US" sz="2000" b="1" dirty="0" smtClean="0">
                    <a:solidFill>
                      <a:schemeClr val="tx1"/>
                    </a:solidFill>
                  </a:rPr>
                  <a:t>의 </a:t>
                </a:r>
                <a:r>
                  <a:rPr lang="ko-KR" altLang="en-US" sz="2000" b="1" dirty="0" err="1" smtClean="0">
                    <a:solidFill>
                      <a:schemeClr val="tx1"/>
                    </a:solidFill>
                  </a:rPr>
                  <a:t>스펙트럴</a:t>
                </a:r>
                <a:r>
                  <a:rPr lang="ko-KR" altLang="en-US" sz="2000" b="1" dirty="0" smtClean="0">
                    <a:solidFill>
                      <a:schemeClr val="tx1"/>
                    </a:solidFill>
                  </a:rPr>
                  <a:t> 분해</a:t>
                </a:r>
                <a:r>
                  <a:rPr lang="en-US" altLang="ko-KR" sz="2000" b="1" dirty="0"/>
                  <a:t> </a:t>
                </a:r>
                <a:r>
                  <a:rPr lang="en-US" altLang="ko-KR" sz="2000" b="1" dirty="0" smtClean="0">
                    <a:solidFill>
                      <a:schemeClr val="tx1"/>
                    </a:solidFill>
                  </a:rPr>
                  <a:t>S 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𝑮𝑳𝑮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𝑻</m:t>
                        </m:r>
                      </m:sup>
                    </m:sSup>
                  </m:oMath>
                </a14:m>
                <a:endParaRPr lang="en-US" altLang="ko-KR" sz="2000" b="1" dirty="0" smtClean="0">
                  <a:solidFill>
                    <a:schemeClr val="tx1"/>
                  </a:solidFill>
                </a:endParaRPr>
              </a:p>
              <a:p>
                <a:endParaRPr lang="en-US" altLang="ko-KR" sz="500" b="1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2000" dirty="0" smtClean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/>
                      </a:rPr>
                      <m:t>𝑮</m:t>
                    </m:r>
                  </m:oMath>
                </a14:m>
                <a:r>
                  <a:rPr lang="ko-KR" altLang="en-US" sz="2000" dirty="0" smtClean="0">
                    <a:solidFill>
                      <a:schemeClr val="tx1"/>
                    </a:solidFill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/>
                      </a:rPr>
                      <m:t>𝑳</m:t>
                    </m:r>
                  </m:oMath>
                </a14:m>
                <a:r>
                  <a:rPr lang="ko-KR" altLang="en-US" sz="2000" dirty="0" smtClean="0">
                    <a:solidFill>
                      <a:schemeClr val="tx1"/>
                    </a:solidFill>
                  </a:rPr>
                  <a:t>은 직교행렬 </a:t>
                </a:r>
                <a:r>
                  <a:rPr lang="en-US" altLang="ko-K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/>
                      </a:rPr>
                      <m:t>𝑾</m:t>
                    </m:r>
                  </m:oMath>
                </a14:m>
                <a:r>
                  <a:rPr lang="ko-KR" altLang="en-US" sz="2000" dirty="0" smtClean="0">
                    <a:solidFill>
                      <a:schemeClr val="tx1"/>
                    </a:solidFill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/>
                      </a:rPr>
                      <m:t>𝑫</m:t>
                    </m:r>
                  </m:oMath>
                </a14:m>
                <a:r>
                  <a:rPr lang="ko-KR" altLang="en-US" sz="2000" dirty="0" smtClean="0">
                    <a:solidFill>
                      <a:schemeClr val="tx1"/>
                    </a:solidFill>
                  </a:rPr>
                  <a:t>의 </a:t>
                </a:r>
                <a:r>
                  <a:rPr lang="ko-KR" altLang="en-US" sz="2000" dirty="0" err="1" smtClean="0">
                    <a:solidFill>
                      <a:schemeClr val="tx1"/>
                    </a:solidFill>
                  </a:rPr>
                  <a:t>추정량</a:t>
                </a:r>
                <a:endParaRPr lang="en-US" altLang="ko-KR" sz="2000" dirty="0" smtClean="0">
                  <a:solidFill>
                    <a:schemeClr val="tx1"/>
                  </a:solidFill>
                </a:endParaRPr>
              </a:p>
              <a:p>
                <a:endParaRPr lang="en-US" altLang="ko-KR" sz="5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ko-KR" sz="2000" b="1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/>
                          </a:rPr>
                          <m:t>𝒈</m:t>
                        </m:r>
                      </m:e>
                      <m:sub>
                        <m:r>
                          <a:rPr lang="en-US" altLang="ko-KR" sz="20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2000" dirty="0" smtClean="0">
                    <a:solidFill>
                      <a:schemeClr val="tx1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/>
                      </a:rPr>
                      <m:t>𝑮</m:t>
                    </m:r>
                    <m:r>
                      <a:rPr lang="en-US" altLang="ko-KR" sz="2000" b="1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2000" dirty="0" smtClean="0">
                    <a:solidFill>
                      <a:schemeClr val="tx1"/>
                    </a:solidFill>
                  </a:rPr>
                  <a:t>의 </a:t>
                </a:r>
                <a:r>
                  <a:rPr lang="en-US" altLang="ko-KR" sz="20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ko-KR" altLang="en-US" sz="2000" dirty="0" smtClean="0">
                    <a:solidFill>
                      <a:schemeClr val="tx1"/>
                    </a:solidFill>
                  </a:rPr>
                  <a:t>번째 </a:t>
                </a:r>
                <a:r>
                  <a:rPr lang="ko-KR" altLang="en-US" sz="2000" dirty="0" err="1" smtClean="0">
                    <a:solidFill>
                      <a:schemeClr val="tx1"/>
                    </a:solidFill>
                  </a:rPr>
                  <a:t>열벡터</a:t>
                </a:r>
                <a:r>
                  <a:rPr lang="en-US" altLang="ko-KR" sz="2000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/>
                          </a:rPr>
                          <m:t>𝒍</m:t>
                        </m:r>
                      </m:e>
                      <m:sub>
                        <m:r>
                          <a:rPr lang="en-US" altLang="ko-KR" sz="2000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ko-KR" sz="2000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2000" dirty="0" smtClean="0">
                    <a:solidFill>
                      <a:schemeClr val="tx1"/>
                    </a:solidFill>
                  </a:rPr>
                  <a:t> :</a:t>
                </a:r>
                <a:r>
                  <a:rPr lang="ko-KR" altLang="en-US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/>
                      </a:rPr>
                      <m:t>𝑳</m:t>
                    </m:r>
                    <m:r>
                      <a:rPr lang="en-US" altLang="ko-KR" sz="2000" b="1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2000" dirty="0" smtClean="0">
                    <a:solidFill>
                      <a:schemeClr val="tx1"/>
                    </a:solidFill>
                  </a:rPr>
                  <a:t>의 </a:t>
                </a:r>
                <a:r>
                  <a:rPr lang="en-US" altLang="ko-KR" sz="20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ko-KR" altLang="en-US" sz="2000" dirty="0" smtClean="0">
                    <a:solidFill>
                      <a:schemeClr val="tx1"/>
                    </a:solidFill>
                  </a:rPr>
                  <a:t>번째 대각원소</a:t>
                </a:r>
                <a:endParaRPr lang="en-US" altLang="ko-KR" sz="2000" dirty="0" smtClean="0">
                  <a:solidFill>
                    <a:schemeClr val="tx1"/>
                  </a:solidFill>
                </a:endParaRPr>
              </a:p>
              <a:p>
                <a:endParaRPr lang="en-US" altLang="ko-KR" sz="5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2000" dirty="0" smtClean="0"/>
                  <a:t>    </a:t>
                </a:r>
                <a:r>
                  <a:rPr lang="ko-KR" altLang="en-US" sz="2000" dirty="0" err="1" smtClean="0"/>
                  <a:t>특성치</a:t>
                </a:r>
                <a:r>
                  <a:rPr lang="ko-KR" altLang="en-US" sz="2000" dirty="0" smtClean="0"/>
                  <a:t> 크기 순서</a:t>
                </a:r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/>
                          </a:rPr>
                          <m:t>𝒍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2000" dirty="0" smtClean="0">
                    <a:solidFill>
                      <a:schemeClr val="tx1"/>
                    </a:solidFill>
                  </a:rPr>
                  <a:t>&gt;</a:t>
                </a:r>
                <a:r>
                  <a:rPr lang="en-US" altLang="ko-KR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/>
                          </a:rPr>
                          <m:t>𝒍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2000" dirty="0" smtClean="0">
                    <a:solidFill>
                      <a:schemeClr val="tx1"/>
                    </a:solidFill>
                  </a:rPr>
                  <a:t>&gt;…&gt;</a:t>
                </a:r>
                <a:r>
                  <a:rPr lang="en-US" altLang="ko-KR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/>
                          </a:rPr>
                          <m:t>𝒍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/>
                          </a:rPr>
                          <m:t>𝒑</m:t>
                        </m:r>
                      </m:sub>
                    </m:sSub>
                    <m:r>
                      <a:rPr lang="en-US" altLang="ko-KR" sz="2000" b="1" i="1">
                        <a:latin typeface="Cambria Math"/>
                      </a:rPr>
                      <m:t> </m:t>
                    </m:r>
                  </m:oMath>
                </a14:m>
                <a:endParaRPr lang="en-US" altLang="ko-KR" sz="2000" dirty="0" smtClean="0">
                  <a:solidFill>
                    <a:schemeClr val="tx1"/>
                  </a:solidFill>
                </a:endParaRPr>
              </a:p>
              <a:p>
                <a:endParaRPr lang="en-US" altLang="ko-KR" sz="10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𝒁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𝒓𝒊</m:t>
                        </m:r>
                      </m:sub>
                    </m:sSub>
                    <m:r>
                      <a:rPr lang="en-US" altLang="ko-KR" sz="2000" b="1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2000" b="1" dirty="0" smtClean="0">
                    <a:solidFill>
                      <a:srgbClr val="FF0000"/>
                    </a:solidFill>
                  </a:rPr>
                  <a:t>= PC score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20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20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𝒓</m:t>
                            </m:r>
                          </m:sub>
                        </m:sSub>
                        <m:r>
                          <a:rPr lang="en-US" altLang="ko-KR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sz="20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sz="20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</m:acc>
                        <m:r>
                          <a:rPr lang="en-US" altLang="ko-KR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ko-KR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en-US" altLang="ko-KR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𝒈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endParaRPr lang="ko-KR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419622"/>
                <a:ext cx="7272808" cy="2916376"/>
              </a:xfrm>
              <a:prstGeom prst="rect">
                <a:avLst/>
              </a:prstGeom>
              <a:blipFill rotWithShape="1">
                <a:blip r:embed="rId2"/>
                <a:stretch>
                  <a:fillRect l="-922" t="-1046" b="-4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38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539552" y="653922"/>
            <a:ext cx="396044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339502"/>
            <a:ext cx="39604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60924" y="346179"/>
            <a:ext cx="3435012" cy="56938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dirty="0" smtClean="0">
                <a:solidFill>
                  <a:srgbClr val="E73207"/>
                </a:solidFill>
              </a:rPr>
              <a:t>PCA Function in R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/>
              <a:t>Principal Component Analysis</a:t>
            </a:r>
            <a:endParaRPr lang="ko-KR" altLang="ko-KR" sz="1000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45488"/>
              </p:ext>
            </p:extLst>
          </p:nvPr>
        </p:nvGraphicFramePr>
        <p:xfrm>
          <a:off x="1619672" y="987574"/>
          <a:ext cx="5760360" cy="2736342"/>
        </p:xfrm>
        <a:graphic>
          <a:graphicData uri="http://schemas.openxmlformats.org/drawingml/2006/table">
            <a:tbl>
              <a:tblPr/>
              <a:tblGrid>
                <a:gridCol w="1224136"/>
                <a:gridCol w="1800200"/>
                <a:gridCol w="2736024"/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Function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Package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Memo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Prcomp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()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stats (default package)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Princomp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()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stats (default package)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 -&gt;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모든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loadings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을 보여주진 않음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PCA()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FactoMineR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 -&gt;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추천할만한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함수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자세한 결과도출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dudi.pca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()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ade4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 -&gt;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막대한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양과 그래픽 도출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acp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()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amap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nipals()</a:t>
                      </a:r>
                      <a:endParaRPr lang="en-US" sz="11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plsdepot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rda()</a:t>
                      </a:r>
                      <a:endParaRPr lang="en-US" sz="11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vegan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pca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()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pcaMethods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83568" y="3850471"/>
            <a:ext cx="78843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/>
              <a:t>Eigenvalues</a:t>
            </a:r>
            <a:r>
              <a:rPr lang="en-US" altLang="ko-KR" sz="2000" dirty="0" smtClean="0"/>
              <a:t> : PCs</a:t>
            </a:r>
            <a:r>
              <a:rPr lang="ko-KR" altLang="en-US" sz="2000" dirty="0" smtClean="0"/>
              <a:t>에 의한 변동의 양에 대한 정보</a:t>
            </a:r>
            <a:endParaRPr lang="en-US" altLang="ko-KR" sz="2000" dirty="0" smtClean="0"/>
          </a:p>
          <a:p>
            <a:pPr algn="ctr"/>
            <a:endParaRPr lang="en-US" altLang="ko-KR" sz="500" dirty="0" smtClean="0"/>
          </a:p>
          <a:p>
            <a:pPr algn="ctr"/>
            <a:r>
              <a:rPr lang="en-US" altLang="ko-KR" sz="2000" b="1" dirty="0" smtClean="0"/>
              <a:t>Scores</a:t>
            </a:r>
            <a:r>
              <a:rPr lang="en-US" altLang="ko-KR" sz="2000" dirty="0" smtClean="0"/>
              <a:t> : </a:t>
            </a:r>
            <a:r>
              <a:rPr lang="ko-KR" altLang="en-US" sz="2000" dirty="0" err="1" smtClean="0"/>
              <a:t>저차원의</a:t>
            </a:r>
            <a:r>
              <a:rPr lang="ko-KR" altLang="en-US" sz="2000" dirty="0" smtClean="0"/>
              <a:t> 공간에서 개체가 시각적으로 나타</a:t>
            </a:r>
            <a:r>
              <a:rPr lang="ko-KR" altLang="en-US" sz="2000" dirty="0"/>
              <a:t>나</a:t>
            </a:r>
            <a:r>
              <a:rPr lang="ko-KR" altLang="en-US" sz="2000" dirty="0" smtClean="0"/>
              <a:t>는 좌표</a:t>
            </a:r>
            <a:endParaRPr lang="en-US" altLang="ko-KR" sz="2000" dirty="0" smtClean="0"/>
          </a:p>
          <a:p>
            <a:pPr algn="ctr"/>
            <a:endParaRPr lang="en-US" altLang="ko-KR" sz="500" dirty="0" smtClean="0"/>
          </a:p>
          <a:p>
            <a:pPr algn="ctr"/>
            <a:r>
              <a:rPr lang="en-US" altLang="ko-KR" sz="2000" b="1" dirty="0" smtClean="0"/>
              <a:t>Loadings</a:t>
            </a:r>
            <a:r>
              <a:rPr lang="en-US" altLang="ko-KR" sz="2000" dirty="0" smtClean="0"/>
              <a:t> : PCs</a:t>
            </a:r>
            <a:r>
              <a:rPr lang="ko-KR" altLang="en-US" sz="2000" dirty="0" smtClean="0"/>
              <a:t>에 대해 어떤 변수가 특징 있는지에 대한 정보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07164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200151"/>
            <a:ext cx="8316416" cy="1659631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CRIME DATA : </a:t>
            </a:r>
            <a:r>
              <a:rPr lang="ko-KR" altLang="en-US" sz="2000" dirty="0"/>
              <a:t>미국 </a:t>
            </a:r>
            <a:r>
              <a:rPr lang="en-US" altLang="ko-KR" sz="2000" dirty="0"/>
              <a:t>50</a:t>
            </a:r>
            <a:r>
              <a:rPr lang="ko-KR" altLang="en-US" sz="2000" dirty="0" err="1"/>
              <a:t>개주에서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범죄 데이터</a:t>
            </a:r>
            <a:endParaRPr lang="en-US" altLang="ko-KR" sz="2000" dirty="0" smtClean="0"/>
          </a:p>
          <a:p>
            <a:r>
              <a:rPr lang="ko-KR" altLang="en-US" sz="2000" dirty="0" err="1"/>
              <a:t>변수명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 smtClean="0"/>
              <a:t>살인</a:t>
            </a:r>
            <a:r>
              <a:rPr lang="en-US" altLang="ko-KR" sz="2000" dirty="0"/>
              <a:t>, </a:t>
            </a:r>
            <a:r>
              <a:rPr lang="ko-KR" altLang="en-US" sz="2000" dirty="0" smtClean="0"/>
              <a:t>강간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강도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폭행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빈집털이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절도</a:t>
            </a:r>
            <a:r>
              <a:rPr lang="en-US" altLang="ko-KR" sz="2000" dirty="0" smtClean="0"/>
              <a:t>), </a:t>
            </a:r>
            <a:r>
              <a:rPr lang="ko-KR" altLang="en-US" sz="2000" dirty="0" smtClean="0"/>
              <a:t>도둑질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차량범</a:t>
            </a:r>
            <a:r>
              <a:rPr lang="ko-KR" altLang="en-US" sz="2000" dirty="0"/>
              <a:t>죄</a:t>
            </a:r>
            <a:endParaRPr lang="en-US" altLang="ko-KR" sz="2000" dirty="0" smtClean="0"/>
          </a:p>
          <a:p>
            <a:r>
              <a:rPr lang="ko-KR" altLang="en-US" sz="2000" dirty="0" smtClean="0"/>
              <a:t>변수개수</a:t>
            </a:r>
            <a:r>
              <a:rPr lang="en-US" altLang="ko-KR" sz="2000" dirty="0" smtClean="0"/>
              <a:t>(p)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: </a:t>
            </a:r>
            <a:r>
              <a:rPr lang="en-US" altLang="ko-KR" sz="2000" dirty="0"/>
              <a:t>7</a:t>
            </a:r>
            <a:endParaRPr lang="en-US" altLang="ko-KR" sz="2000" dirty="0" smtClean="0"/>
          </a:p>
          <a:p>
            <a:r>
              <a:rPr lang="ko-KR" altLang="en-US" sz="2000" dirty="0" err="1" smtClean="0"/>
              <a:t>개체수</a:t>
            </a:r>
            <a:r>
              <a:rPr lang="en-US" altLang="ko-KR" sz="2000" dirty="0" smtClean="0"/>
              <a:t>(n) : 50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4" name="_x171389664" descr="EMB00001d5803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" t="79961" r="63600" b="8078"/>
          <a:stretch>
            <a:fillRect/>
          </a:stretch>
        </p:blipFill>
        <p:spPr bwMode="auto">
          <a:xfrm>
            <a:off x="441937" y="2931790"/>
            <a:ext cx="8306527" cy="15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539552" y="653922"/>
            <a:ext cx="471652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39552" y="339502"/>
            <a:ext cx="471652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60924" y="346179"/>
            <a:ext cx="5163204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 smtClean="0">
                <a:solidFill>
                  <a:srgbClr val="E73207"/>
                </a:solidFill>
              </a:rPr>
              <a:t>실제 데이터를 통한 </a:t>
            </a:r>
            <a:r>
              <a:rPr lang="en-US" altLang="ko-KR" dirty="0" smtClean="0">
                <a:solidFill>
                  <a:srgbClr val="E73207"/>
                </a:solidFill>
              </a:rPr>
              <a:t>PCA </a:t>
            </a:r>
            <a:r>
              <a:rPr lang="ko-KR" altLang="en-US" dirty="0" smtClean="0">
                <a:solidFill>
                  <a:srgbClr val="E73207"/>
                </a:solidFill>
              </a:rPr>
              <a:t>분석 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/>
              <a:t>Principal Component Analysis</a:t>
            </a:r>
            <a:endParaRPr lang="ko-KR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19613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1"/>
          <a:stretch/>
        </p:blipFill>
        <p:spPr bwMode="auto">
          <a:xfrm>
            <a:off x="1703940" y="195486"/>
            <a:ext cx="5460347" cy="4825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539552" y="653922"/>
            <a:ext cx="471652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39552" y="339502"/>
            <a:ext cx="471652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60924" y="346179"/>
            <a:ext cx="5163204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 smtClean="0">
                <a:solidFill>
                  <a:srgbClr val="E73207"/>
                </a:solidFill>
              </a:rPr>
              <a:t>실제 데이터를 통한 </a:t>
            </a:r>
            <a:r>
              <a:rPr lang="en-US" altLang="ko-KR" dirty="0" smtClean="0">
                <a:solidFill>
                  <a:srgbClr val="E73207"/>
                </a:solidFill>
              </a:rPr>
              <a:t>PCA </a:t>
            </a:r>
            <a:r>
              <a:rPr lang="ko-KR" altLang="en-US" dirty="0" smtClean="0">
                <a:solidFill>
                  <a:srgbClr val="E73207"/>
                </a:solidFill>
              </a:rPr>
              <a:t>분석 </a:t>
            </a:r>
            <a:r>
              <a:rPr lang="en-US" altLang="ko-KR" dirty="0" smtClean="0">
                <a:solidFill>
                  <a:srgbClr val="E73207"/>
                </a:solidFill>
              </a:rPr>
              <a:t>– </a:t>
            </a:r>
            <a:r>
              <a:rPr lang="ko-KR" altLang="en-US" dirty="0" smtClean="0">
                <a:solidFill>
                  <a:srgbClr val="E73207"/>
                </a:solidFill>
              </a:rPr>
              <a:t>상관분석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/>
              <a:t>Principal Component Analysis</a:t>
            </a:r>
            <a:endParaRPr lang="ko-KR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53095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539552" y="653922"/>
            <a:ext cx="471652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39552" y="339502"/>
            <a:ext cx="471652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60924" y="346179"/>
            <a:ext cx="5163204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 smtClean="0">
                <a:solidFill>
                  <a:srgbClr val="E73207"/>
                </a:solidFill>
              </a:rPr>
              <a:t>실제 데이터를 통한 </a:t>
            </a:r>
            <a:r>
              <a:rPr lang="en-US" altLang="ko-KR" dirty="0" smtClean="0">
                <a:solidFill>
                  <a:srgbClr val="E73207"/>
                </a:solidFill>
              </a:rPr>
              <a:t>PCA </a:t>
            </a:r>
            <a:r>
              <a:rPr lang="ko-KR" altLang="en-US" dirty="0" smtClean="0">
                <a:solidFill>
                  <a:srgbClr val="E73207"/>
                </a:solidFill>
              </a:rPr>
              <a:t>분석 </a:t>
            </a:r>
            <a:r>
              <a:rPr lang="en-US" altLang="ko-KR" dirty="0" smtClean="0">
                <a:solidFill>
                  <a:srgbClr val="E73207"/>
                </a:solidFill>
              </a:rPr>
              <a:t>– eigenvalue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/>
              <a:t>Principal Component Analysis</a:t>
            </a:r>
            <a:endParaRPr lang="ko-KR" altLang="ko-KR" sz="10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216000" y="1104306"/>
            <a:ext cx="8672660" cy="3692434"/>
            <a:chOff x="216000" y="1104306"/>
            <a:chExt cx="8672660" cy="3692434"/>
          </a:xfrm>
        </p:grpSpPr>
        <p:sp>
          <p:nvSpPr>
            <p:cNvPr id="3" name="TextBox 2"/>
            <p:cNvSpPr txBox="1"/>
            <p:nvPr/>
          </p:nvSpPr>
          <p:spPr>
            <a:xfrm>
              <a:off x="2123728" y="4011910"/>
              <a:ext cx="4775666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b="1" dirty="0" smtClean="0"/>
                <a:t>Eigen-value&gt;0.7</a:t>
              </a:r>
              <a:r>
                <a:rPr lang="ko-KR" altLang="en-US" sz="2000" dirty="0" smtClean="0"/>
                <a:t>인 </a:t>
              </a:r>
              <a:r>
                <a:rPr lang="en-US" altLang="ko-KR" sz="2000" dirty="0" smtClean="0"/>
                <a:t>PCs : </a:t>
              </a:r>
              <a:r>
                <a:rPr lang="en-US" altLang="ko-KR" sz="2000" dirty="0" smtClean="0">
                  <a:solidFill>
                    <a:srgbClr val="FF0000"/>
                  </a:solidFill>
                </a:rPr>
                <a:t>2</a:t>
              </a:r>
              <a:r>
                <a:rPr lang="ko-KR" altLang="en-US" sz="2000" dirty="0" smtClean="0">
                  <a:solidFill>
                    <a:srgbClr val="FF0000"/>
                  </a:solidFill>
                </a:rPr>
                <a:t>개</a:t>
              </a:r>
              <a:endParaRPr lang="en-US" altLang="ko-KR" sz="2000" dirty="0" smtClean="0">
                <a:solidFill>
                  <a:srgbClr val="FF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500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b="1" dirty="0" smtClean="0"/>
                <a:t>PC1~PC2</a:t>
              </a:r>
              <a:r>
                <a:rPr lang="ko-KR" altLang="en-US" sz="2000" dirty="0" smtClean="0"/>
                <a:t>는 </a:t>
              </a:r>
              <a:r>
                <a:rPr lang="ko-KR" altLang="en-US" sz="2000" dirty="0" smtClean="0"/>
                <a:t>전체 변동의 </a:t>
              </a:r>
              <a:r>
                <a:rPr lang="ko-KR" altLang="en-US" sz="2000" dirty="0" smtClean="0">
                  <a:solidFill>
                    <a:srgbClr val="FF0000"/>
                  </a:solidFill>
                </a:rPr>
                <a:t>약 </a:t>
              </a:r>
              <a:r>
                <a:rPr lang="en-US" altLang="ko-KR" sz="2000" dirty="0" smtClean="0">
                  <a:solidFill>
                    <a:srgbClr val="FF0000"/>
                  </a:solidFill>
                </a:rPr>
                <a:t>77</a:t>
              </a:r>
              <a:r>
                <a:rPr lang="en-US" altLang="ko-KR" sz="2000" dirty="0" smtClean="0">
                  <a:solidFill>
                    <a:srgbClr val="FF0000"/>
                  </a:solidFill>
                </a:rPr>
                <a:t>%</a:t>
              </a:r>
              <a:r>
                <a:rPr lang="ko-KR" altLang="en-US" sz="2000" dirty="0" smtClean="0">
                  <a:solidFill>
                    <a:srgbClr val="FF0000"/>
                  </a:solidFill>
                </a:rPr>
                <a:t>설명</a:t>
              </a:r>
              <a:endParaRPr lang="ko-KR" alt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07" y="1104306"/>
              <a:ext cx="5883104" cy="675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070" y="1880317"/>
              <a:ext cx="8662590" cy="1956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216000" y="2304000"/>
              <a:ext cx="8625738" cy="43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2000" y="1333464"/>
              <a:ext cx="1732907" cy="4461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84677" y="1059582"/>
            <a:ext cx="7015715" cy="3868688"/>
            <a:chOff x="1475656" y="2862396"/>
            <a:chExt cx="7015715" cy="3868688"/>
          </a:xfrm>
        </p:grpSpPr>
        <p:grpSp>
          <p:nvGrpSpPr>
            <p:cNvPr id="12" name="그룹 11"/>
            <p:cNvGrpSpPr/>
            <p:nvPr/>
          </p:nvGrpSpPr>
          <p:grpSpPr>
            <a:xfrm>
              <a:off x="1475656" y="2862396"/>
              <a:ext cx="4897760" cy="3868688"/>
              <a:chOff x="120329" y="3567668"/>
              <a:chExt cx="4897760" cy="3868688"/>
            </a:xfrm>
          </p:grpSpPr>
          <p:pic>
            <p:nvPicPr>
              <p:cNvPr id="4102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329" y="3567668"/>
                <a:ext cx="4897760" cy="3646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764802" y="7036246"/>
                <a:ext cx="1583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/>
                  <a:t>SCREE PLOT</a:t>
                </a:r>
                <a:endParaRPr lang="ko-KR" altLang="en-US" sz="2000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6444208" y="5308054"/>
              <a:ext cx="20471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FF0000"/>
                  </a:solidFill>
                </a:rPr>
                <a:t>Eigen-value&gt;0.7</a:t>
              </a:r>
              <a:endParaRPr lang="ko-KR" altLang="en-US" sz="2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8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latin typeface="PT Sans" panose="020B0604020202020204" charset="0"/>
                <a:ea typeface="나눔손글씨 붓" panose="020B0600000101010101" charset="-127"/>
              </a:rPr>
              <a:t>INDEX</a:t>
            </a:r>
            <a:endParaRPr lang="ko-KR" altLang="en-US" sz="3600" dirty="0">
              <a:latin typeface="PT Sans" panose="020B0604020202020204" charset="0"/>
              <a:ea typeface="나눔손글씨 붓" panose="020B060000010101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90195" y="1059582"/>
            <a:ext cx="3119373" cy="3672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2725192" y="1275606"/>
            <a:ext cx="3384376" cy="648072"/>
            <a:chOff x="251520" y="988448"/>
            <a:chExt cx="2758875" cy="511778"/>
          </a:xfrm>
        </p:grpSpPr>
        <p:sp>
          <p:nvSpPr>
            <p:cNvPr id="7" name="직사각형 6"/>
            <p:cNvSpPr/>
            <p:nvPr/>
          </p:nvSpPr>
          <p:spPr>
            <a:xfrm>
              <a:off x="251520" y="988448"/>
              <a:ext cx="2758875" cy="352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PT Sans" panose="020B0604020202020204" charset="0"/>
                  <a:ea typeface="나눔손글씨 펜" panose="020B0600000101010101" charset="-127"/>
                </a:rPr>
                <a:t>3 perspectives of </a:t>
              </a:r>
              <a:r>
                <a:rPr lang="en-US" altLang="ko-KR" dirty="0" smtClean="0">
                  <a:solidFill>
                    <a:schemeClr val="bg1"/>
                  </a:solidFill>
                  <a:latin typeface="PT Sans" panose="020B0604020202020204" charset="0"/>
                  <a:ea typeface="나눔손글씨 펜" panose="020B0600000101010101" charset="-127"/>
                </a:rPr>
                <a:t>PCA</a:t>
              </a:r>
              <a:endParaRPr lang="ko-KR" altLang="en-US" dirty="0">
                <a:solidFill>
                  <a:schemeClr val="bg1"/>
                </a:solidFill>
                <a:latin typeface="PT Sans" panose="020B0604020202020204" charset="0"/>
                <a:ea typeface="나눔손글씨 펜" panose="020B0600000101010101" charset="-127"/>
              </a:endParaRPr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251520" y="1340767"/>
              <a:ext cx="216025" cy="159459"/>
            </a:xfrm>
            <a:prstGeom prst="triangle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725192" y="1995686"/>
            <a:ext cx="3384376" cy="648072"/>
            <a:chOff x="251520" y="988448"/>
            <a:chExt cx="2758875" cy="511778"/>
          </a:xfrm>
        </p:grpSpPr>
        <p:sp>
          <p:nvSpPr>
            <p:cNvPr id="10" name="직사각형 9"/>
            <p:cNvSpPr/>
            <p:nvPr/>
          </p:nvSpPr>
          <p:spPr>
            <a:xfrm>
              <a:off x="251520" y="988448"/>
              <a:ext cx="2758875" cy="352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PT Sans" panose="020B0604020202020204" charset="0"/>
                  <a:ea typeface="나눔손글씨 펜" panose="020B0600000101010101" charset="-127"/>
                </a:rPr>
                <a:t>Character of PCA</a:t>
              </a:r>
              <a:r>
                <a:rPr lang="ko-KR" altLang="en-US" dirty="0" smtClean="0">
                  <a:solidFill>
                    <a:schemeClr val="bg1"/>
                  </a:solidFill>
                  <a:latin typeface="PT Sans" panose="020B0604020202020204" charset="0"/>
                  <a:ea typeface="나눔손글씨 펜" panose="020B0600000101010101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PT Sans" panose="020B0604020202020204" charset="0"/>
                  <a:ea typeface="나눔손글씨 펜" panose="020B0600000101010101" charset="-127"/>
                </a:rPr>
                <a:t> </a:t>
              </a:r>
              <a:endParaRPr lang="ko-KR" altLang="en-US" dirty="0">
                <a:solidFill>
                  <a:schemeClr val="bg1"/>
                </a:solidFill>
                <a:latin typeface="PT Sans" panose="020B0604020202020204" charset="0"/>
                <a:ea typeface="나눔손글씨 펜" panose="020B0600000101010101" charset="-127"/>
              </a:endParaRPr>
            </a:p>
          </p:txBody>
        </p:sp>
        <p:sp>
          <p:nvSpPr>
            <p:cNvPr id="11" name="이등변 삼각형 10"/>
            <p:cNvSpPr/>
            <p:nvPr/>
          </p:nvSpPr>
          <p:spPr>
            <a:xfrm rot="10800000">
              <a:off x="251520" y="1340767"/>
              <a:ext cx="216025" cy="159459"/>
            </a:xfrm>
            <a:prstGeom prst="triangle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725192" y="2643758"/>
            <a:ext cx="3384376" cy="648074"/>
            <a:chOff x="251520" y="988447"/>
            <a:chExt cx="2758875" cy="511779"/>
          </a:xfrm>
        </p:grpSpPr>
        <p:sp>
          <p:nvSpPr>
            <p:cNvPr id="13" name="직사각형 12"/>
            <p:cNvSpPr/>
            <p:nvPr/>
          </p:nvSpPr>
          <p:spPr>
            <a:xfrm>
              <a:off x="251520" y="988447"/>
              <a:ext cx="2758875" cy="352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PT Sans" panose="020B0604020202020204" charset="0"/>
                  <a:ea typeface="나눔손글씨 펜" panose="020B0600000101010101" charset="-127"/>
                </a:rPr>
                <a:t>Step </a:t>
              </a:r>
              <a:r>
                <a:rPr lang="en-US" altLang="ko-KR" dirty="0" smtClean="0">
                  <a:solidFill>
                    <a:schemeClr val="bg1"/>
                  </a:solidFill>
                  <a:latin typeface="PT Sans" panose="020B0604020202020204" charset="0"/>
                  <a:ea typeface="나눔손글씨 펜" panose="020B0600000101010101" charset="-127"/>
                </a:rPr>
                <a:t>of PCA</a:t>
              </a:r>
              <a:endParaRPr lang="ko-KR" altLang="en-US" dirty="0">
                <a:solidFill>
                  <a:schemeClr val="bg1"/>
                </a:solidFill>
                <a:latin typeface="PT Sans" panose="020B0604020202020204" charset="0"/>
                <a:ea typeface="나눔손글씨 펜" panose="020B0600000101010101" charset="-127"/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rot="10800000">
              <a:off x="251520" y="1340767"/>
              <a:ext cx="216025" cy="159459"/>
            </a:xfrm>
            <a:prstGeom prst="triangle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725192" y="4011912"/>
            <a:ext cx="3384376" cy="648070"/>
            <a:chOff x="251520" y="988449"/>
            <a:chExt cx="2758875" cy="511777"/>
          </a:xfrm>
        </p:grpSpPr>
        <p:sp>
          <p:nvSpPr>
            <p:cNvPr id="16" name="직사각형 15"/>
            <p:cNvSpPr/>
            <p:nvPr/>
          </p:nvSpPr>
          <p:spPr>
            <a:xfrm>
              <a:off x="251520" y="988449"/>
              <a:ext cx="2758875" cy="352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PT Sans" panose="020B0604020202020204" charset="0"/>
                  <a:ea typeface="나눔손글씨 펜" panose="020B0600000101010101" charset="-127"/>
                </a:rPr>
                <a:t>Example </a:t>
              </a:r>
              <a:r>
                <a:rPr lang="en-US" altLang="ko-KR" dirty="0" smtClean="0">
                  <a:solidFill>
                    <a:schemeClr val="bg1"/>
                  </a:solidFill>
                  <a:latin typeface="PT Sans" panose="020B0604020202020204" charset="0"/>
                  <a:ea typeface="나눔손글씨 펜" panose="020B0600000101010101" charset="-127"/>
                </a:rPr>
                <a:t>by using R</a:t>
              </a:r>
              <a:endParaRPr lang="ko-KR" altLang="en-US" dirty="0">
                <a:solidFill>
                  <a:schemeClr val="bg1"/>
                </a:solidFill>
                <a:latin typeface="PT Sans" panose="020B0604020202020204" charset="0"/>
                <a:ea typeface="나눔손글씨 펜" panose="020B0600000101010101" charset="-127"/>
              </a:endParaRPr>
            </a:p>
          </p:txBody>
        </p:sp>
        <p:sp>
          <p:nvSpPr>
            <p:cNvPr id="17" name="이등변 삼각형 16"/>
            <p:cNvSpPr/>
            <p:nvPr/>
          </p:nvSpPr>
          <p:spPr>
            <a:xfrm rot="10800000">
              <a:off x="251520" y="1340767"/>
              <a:ext cx="216025" cy="159459"/>
            </a:xfrm>
            <a:prstGeom prst="triangle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725192" y="3291828"/>
            <a:ext cx="3384376" cy="648074"/>
            <a:chOff x="251520" y="988447"/>
            <a:chExt cx="2758875" cy="511779"/>
          </a:xfrm>
        </p:grpSpPr>
        <p:sp>
          <p:nvSpPr>
            <p:cNvPr id="19" name="직사각형 18"/>
            <p:cNvSpPr/>
            <p:nvPr/>
          </p:nvSpPr>
          <p:spPr>
            <a:xfrm>
              <a:off x="251520" y="988447"/>
              <a:ext cx="2758875" cy="352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PT Sans" panose="020B0604020202020204" charset="0"/>
                  <a:ea typeface="나눔손글씨 펜" panose="020B0600000101010101" charset="-127"/>
                </a:rPr>
                <a:t>PCA </a:t>
              </a:r>
              <a:r>
                <a:rPr lang="en-US" altLang="ko-KR" dirty="0" smtClean="0">
                  <a:solidFill>
                    <a:schemeClr val="bg1"/>
                  </a:solidFill>
                  <a:latin typeface="PT Sans" panose="020B0604020202020204" charset="0"/>
                  <a:ea typeface="나눔손글씨 펜" panose="020B0600000101010101" charset="-127"/>
                </a:rPr>
                <a:t>in R</a:t>
              </a:r>
              <a:endParaRPr lang="ko-KR" altLang="en-US" dirty="0">
                <a:solidFill>
                  <a:schemeClr val="bg1"/>
                </a:solidFill>
                <a:latin typeface="PT Sans" panose="020B0604020202020204" charset="0"/>
                <a:ea typeface="나눔손글씨 펜" panose="020B0600000101010101" charset="-127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rot="10800000">
              <a:off x="251520" y="1340767"/>
              <a:ext cx="216025" cy="159459"/>
            </a:xfrm>
            <a:prstGeom prst="triangle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577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" t="76581" r="79738" b="8299"/>
          <a:stretch/>
        </p:blipFill>
        <p:spPr bwMode="auto">
          <a:xfrm>
            <a:off x="611560" y="1131590"/>
            <a:ext cx="4292991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539552" y="653922"/>
            <a:ext cx="396044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39552" y="339502"/>
            <a:ext cx="39604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60924" y="346179"/>
            <a:ext cx="3435012" cy="56938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ko-KR" altLang="en-US" dirty="0" smtClean="0">
                <a:solidFill>
                  <a:srgbClr val="E73207"/>
                </a:solidFill>
              </a:rPr>
              <a:t>실제 데이터를 통한 </a:t>
            </a:r>
            <a:r>
              <a:rPr lang="en-US" altLang="ko-KR" dirty="0" smtClean="0">
                <a:solidFill>
                  <a:srgbClr val="E73207"/>
                </a:solidFill>
              </a:rPr>
              <a:t>PCA </a:t>
            </a:r>
            <a:r>
              <a:rPr lang="ko-KR" altLang="en-US" dirty="0" smtClean="0">
                <a:solidFill>
                  <a:srgbClr val="E73207"/>
                </a:solidFill>
              </a:rPr>
              <a:t>분석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/>
              <a:t>Principal Component Analysis</a:t>
            </a:r>
            <a:endParaRPr lang="ko-KR" altLang="ko-KR" sz="10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539552" y="653922"/>
            <a:ext cx="471652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39552" y="339502"/>
            <a:ext cx="471652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60924" y="346179"/>
            <a:ext cx="5163204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 smtClean="0">
                <a:solidFill>
                  <a:srgbClr val="E73207"/>
                </a:solidFill>
              </a:rPr>
              <a:t>실제 데이터를 통한 </a:t>
            </a:r>
            <a:r>
              <a:rPr lang="en-US" altLang="ko-KR" dirty="0" smtClean="0">
                <a:solidFill>
                  <a:srgbClr val="E73207"/>
                </a:solidFill>
              </a:rPr>
              <a:t>PCA </a:t>
            </a:r>
            <a:r>
              <a:rPr lang="ko-KR" altLang="en-US" dirty="0" smtClean="0">
                <a:solidFill>
                  <a:srgbClr val="E73207"/>
                </a:solidFill>
              </a:rPr>
              <a:t>분석 </a:t>
            </a:r>
            <a:r>
              <a:rPr lang="en-US" altLang="ko-KR" dirty="0" smtClean="0">
                <a:solidFill>
                  <a:srgbClr val="E73207"/>
                </a:solidFill>
              </a:rPr>
              <a:t>– </a:t>
            </a:r>
            <a:r>
              <a:rPr lang="ko-KR" altLang="en-US" dirty="0" smtClean="0">
                <a:solidFill>
                  <a:srgbClr val="E73207"/>
                </a:solidFill>
              </a:rPr>
              <a:t>변수 </a:t>
            </a:r>
            <a:r>
              <a:rPr lang="en-US" altLang="ko-KR" dirty="0" smtClean="0">
                <a:solidFill>
                  <a:srgbClr val="E73207"/>
                </a:solidFill>
              </a:rPr>
              <a:t>&amp; PC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/>
              <a:t>Principal Component Analysis</a:t>
            </a:r>
            <a:endParaRPr lang="ko-KR" altLang="ko-KR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3138522"/>
            <a:ext cx="828092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각각의 </a:t>
            </a:r>
            <a:r>
              <a:rPr lang="en-US" altLang="ko-KR" sz="2000" dirty="0" smtClean="0"/>
              <a:t>PC</a:t>
            </a:r>
            <a:r>
              <a:rPr lang="ko-KR" altLang="en-US" sz="2000" dirty="0" smtClean="0"/>
              <a:t>에 어떤 변수가 특징을 보이는지</a:t>
            </a:r>
            <a:r>
              <a:rPr lang="en-US" altLang="ko-KR" sz="2000" dirty="0" smtClean="0"/>
              <a:t>, X</a:t>
            </a:r>
            <a:r>
              <a:rPr lang="ko-KR" altLang="en-US" sz="2000" dirty="0" smtClean="0"/>
              <a:t>변수들과 </a:t>
            </a:r>
            <a:r>
              <a:rPr lang="en-US" altLang="ko-KR" sz="2000" dirty="0" smtClean="0"/>
              <a:t>PCs </a:t>
            </a:r>
            <a:r>
              <a:rPr lang="ko-KR" altLang="en-US" sz="2000" dirty="0" smtClean="0"/>
              <a:t>사이에 </a:t>
            </a:r>
            <a:r>
              <a:rPr lang="en-US" altLang="ko-KR" sz="2000" dirty="0" smtClean="0"/>
              <a:t>loadings</a:t>
            </a:r>
            <a:r>
              <a:rPr lang="ko-KR" altLang="en-US" sz="2000" dirty="0" smtClean="0"/>
              <a:t>나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Correlation</a:t>
            </a:r>
            <a:r>
              <a:rPr lang="ko-KR" altLang="en-US" sz="2000" dirty="0" smtClean="0"/>
              <a:t>을 알아봄 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500" dirty="0" smtClean="0"/>
          </a:p>
          <a:p>
            <a:r>
              <a:rPr lang="en-US" altLang="ko-KR" sz="2000" dirty="0" smtClean="0"/>
              <a:t>   : </a:t>
            </a:r>
            <a:r>
              <a:rPr lang="en-US" altLang="ko-KR" sz="2000" b="1" dirty="0" smtClean="0"/>
              <a:t>PC1(Dim.1)</a:t>
            </a:r>
            <a:r>
              <a:rPr lang="ko-KR" altLang="en-US" sz="2000" b="1" dirty="0" smtClean="0"/>
              <a:t>과 </a:t>
            </a:r>
            <a:r>
              <a:rPr lang="en-US" altLang="ko-KR" sz="2000" b="1" dirty="0" smtClean="0"/>
              <a:t>X</a:t>
            </a:r>
            <a:r>
              <a:rPr lang="ko-KR" altLang="en-US" sz="2000" b="1" dirty="0" smtClean="0"/>
              <a:t>변수들 </a:t>
            </a:r>
            <a:r>
              <a:rPr lang="ko-KR" altLang="en-US" sz="2000" dirty="0" smtClean="0"/>
              <a:t>사이에 대체적으로 양의 상관관계를 보임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</a:t>
            </a:r>
            <a:r>
              <a:rPr lang="en-US" altLang="ko-KR" sz="2000" dirty="0" smtClean="0">
                <a:solidFill>
                  <a:schemeClr val="bg1"/>
                </a:solidFill>
              </a:rPr>
              <a:t>:</a:t>
            </a:r>
            <a:r>
              <a:rPr lang="en-US" altLang="ko-KR" sz="2000" dirty="0" smtClean="0"/>
              <a:t> </a:t>
            </a:r>
            <a:r>
              <a:rPr lang="en-US" altLang="ko-KR" sz="2000" b="1" dirty="0" smtClean="0"/>
              <a:t>PC2(Dim.2)</a:t>
            </a:r>
            <a:r>
              <a:rPr lang="ko-KR" altLang="en-US" sz="2000" b="1" dirty="0" smtClean="0"/>
              <a:t>와 </a:t>
            </a:r>
            <a:r>
              <a:rPr lang="en-US" altLang="ko-KR" sz="2000" b="1" dirty="0" smtClean="0"/>
              <a:t>X</a:t>
            </a:r>
            <a:r>
              <a:rPr lang="ko-KR" altLang="en-US" sz="2000" b="1" dirty="0" smtClean="0"/>
              <a:t>변수들 </a:t>
            </a:r>
            <a:r>
              <a:rPr lang="ko-KR" altLang="en-US" sz="2000" dirty="0" smtClean="0"/>
              <a:t>사이에 </a:t>
            </a:r>
            <a:r>
              <a:rPr lang="en-US" altLang="ko-KR" sz="2000" dirty="0" smtClean="0"/>
              <a:t>MURDER, RAPE, ASSALUT</a:t>
            </a:r>
            <a:r>
              <a:rPr lang="ko-KR" altLang="en-US" sz="2000" dirty="0" smtClean="0"/>
              <a:t>를 제외한 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</a:t>
            </a:r>
            <a:r>
              <a:rPr lang="en-US" altLang="ko-KR" sz="2000" dirty="0" smtClean="0">
                <a:solidFill>
                  <a:schemeClr val="bg1"/>
                </a:solidFill>
              </a:rPr>
              <a:t>:</a:t>
            </a:r>
            <a:r>
              <a:rPr lang="ko-KR" altLang="en-US" sz="2000" dirty="0" smtClean="0"/>
              <a:t>나머지 변수에 대해 양의 상관관계를 보임 </a:t>
            </a:r>
            <a:endParaRPr lang="en-US" altLang="ko-KR" sz="20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2340000" y="2412000"/>
            <a:ext cx="709394" cy="57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350438" y="1923678"/>
            <a:ext cx="709394" cy="279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11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364088" y="-164554"/>
            <a:ext cx="2479203" cy="2160240"/>
            <a:chOff x="6012160" y="-740618"/>
            <a:chExt cx="2479203" cy="2160240"/>
          </a:xfrm>
        </p:grpSpPr>
        <p:pic>
          <p:nvPicPr>
            <p:cNvPr id="19" name="_x198906056" descr="EMB000015004fa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78" t="45523" r="9282" b="20192"/>
            <a:stretch/>
          </p:blipFill>
          <p:spPr bwMode="auto">
            <a:xfrm>
              <a:off x="6156176" y="-740618"/>
              <a:ext cx="2335187" cy="216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525"/>
            <a:stretch/>
          </p:blipFill>
          <p:spPr bwMode="auto">
            <a:xfrm>
              <a:off x="6012160" y="-459044"/>
              <a:ext cx="557602" cy="1518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5004048" y="1633899"/>
            <a:ext cx="41399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X</a:t>
            </a:r>
            <a:r>
              <a:rPr lang="ko-KR" altLang="en-US" sz="2000" dirty="0" smtClean="0"/>
              <a:t>축 </a:t>
            </a:r>
            <a:r>
              <a:rPr lang="en-US" altLang="ko-KR" sz="2000" dirty="0" smtClean="0"/>
              <a:t>: PC1, Y</a:t>
            </a:r>
            <a:r>
              <a:rPr lang="ko-KR" altLang="en-US" sz="2000" dirty="0" smtClean="0"/>
              <a:t>축 </a:t>
            </a:r>
            <a:r>
              <a:rPr lang="en-US" altLang="ko-KR" sz="2000" dirty="0" smtClean="0"/>
              <a:t>: </a:t>
            </a:r>
            <a:r>
              <a:rPr lang="en-US" altLang="ko-KR" sz="2000" dirty="0" smtClean="0"/>
              <a:t>PC2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5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두 직선간의 </a:t>
            </a:r>
            <a:r>
              <a:rPr lang="ko-KR" altLang="en-US" sz="2000" dirty="0" smtClean="0">
                <a:solidFill>
                  <a:srgbClr val="FF0000"/>
                </a:solidFill>
              </a:rPr>
              <a:t>각도가 </a:t>
            </a:r>
            <a:r>
              <a:rPr lang="ko-KR" altLang="en-US" sz="2000" dirty="0" smtClean="0">
                <a:solidFill>
                  <a:srgbClr val="FF0000"/>
                </a:solidFill>
              </a:rPr>
              <a:t>작으면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r>
              <a:rPr lang="ko-KR" altLang="en-US" sz="2000" dirty="0" smtClean="0"/>
              <a:t>    </a:t>
            </a:r>
            <a:r>
              <a:rPr lang="en-US" altLang="ko-KR" sz="2000" dirty="0" smtClean="0"/>
              <a:t>-&gt;</a:t>
            </a:r>
            <a:r>
              <a:rPr lang="ko-KR" altLang="en-US" sz="2000" dirty="0" smtClean="0"/>
              <a:t>두 </a:t>
            </a:r>
            <a:r>
              <a:rPr lang="ko-KR" altLang="en-US" sz="2000" dirty="0" smtClean="0"/>
              <a:t>변수간의 </a:t>
            </a:r>
            <a:r>
              <a:rPr lang="ko-KR" altLang="en-US" sz="2000" dirty="0" smtClean="0">
                <a:solidFill>
                  <a:srgbClr val="FF0000"/>
                </a:solidFill>
              </a:rPr>
              <a:t>상관계수 </a:t>
            </a:r>
            <a:r>
              <a:rPr lang="ko-KR" altLang="en-US" sz="2000" dirty="0" smtClean="0">
                <a:solidFill>
                  <a:srgbClr val="FF0000"/>
                </a:solidFill>
              </a:rPr>
              <a:t>높음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endParaRPr lang="en-US" altLang="ko-KR" sz="5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AUTO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MURDER </a:t>
            </a:r>
            <a:r>
              <a:rPr lang="ko-KR" altLang="en-US" sz="2000" dirty="0" smtClean="0"/>
              <a:t>변수가 전체에 미치는 영향이 큼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5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AUTO</a:t>
            </a:r>
            <a:r>
              <a:rPr lang="en-US" altLang="ko-KR" sz="2000" dirty="0"/>
              <a:t>,</a:t>
            </a:r>
            <a:r>
              <a:rPr lang="en-US" altLang="ko-KR" sz="2000" dirty="0" smtClean="0"/>
              <a:t> LARCENY </a:t>
            </a:r>
            <a:r>
              <a:rPr lang="ko-KR" altLang="en-US" sz="2000" dirty="0" smtClean="0"/>
              <a:t>의 </a:t>
            </a:r>
            <a:endParaRPr lang="en-US" altLang="ko-KR" sz="2000" dirty="0" smtClean="0"/>
          </a:p>
          <a:p>
            <a:r>
              <a:rPr lang="ko-KR" altLang="en-US" sz="2000" dirty="0" smtClean="0"/>
              <a:t>    상관계수가 상대적으로</a:t>
            </a:r>
            <a:endParaRPr lang="en-US" altLang="ko-KR" sz="2000" dirty="0" smtClean="0"/>
          </a:p>
          <a:p>
            <a:r>
              <a:rPr lang="en-US" altLang="ko-KR" sz="2000" dirty="0" smtClean="0"/>
              <a:t>    </a:t>
            </a:r>
            <a:r>
              <a:rPr lang="en-US" altLang="ko-KR" sz="2000" dirty="0" smtClean="0"/>
              <a:t>MUERDER, 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ASSAULT </a:t>
            </a:r>
            <a:r>
              <a:rPr lang="ko-KR" altLang="en-US" sz="2000" dirty="0" smtClean="0"/>
              <a:t>의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</a:t>
            </a:r>
            <a:r>
              <a:rPr lang="ko-KR" altLang="en-US" sz="2000" dirty="0" smtClean="0"/>
              <a:t> 상관계수보다 높음</a:t>
            </a:r>
            <a:endParaRPr lang="ko-KR" altLang="en-US" sz="2000" dirty="0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35" y="1028159"/>
            <a:ext cx="4878029" cy="3631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539552" y="653922"/>
            <a:ext cx="396044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39552" y="339502"/>
            <a:ext cx="39604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60924" y="346179"/>
            <a:ext cx="3435012" cy="56938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ko-KR" altLang="en-US" dirty="0" smtClean="0">
                <a:solidFill>
                  <a:srgbClr val="E73207"/>
                </a:solidFill>
              </a:rPr>
              <a:t>실제 데이터를 통한 </a:t>
            </a:r>
            <a:r>
              <a:rPr lang="en-US" altLang="ko-KR" dirty="0" smtClean="0">
                <a:solidFill>
                  <a:srgbClr val="E73207"/>
                </a:solidFill>
              </a:rPr>
              <a:t>PCA </a:t>
            </a:r>
            <a:r>
              <a:rPr lang="ko-KR" altLang="en-US" dirty="0" smtClean="0">
                <a:solidFill>
                  <a:srgbClr val="E73207"/>
                </a:solidFill>
              </a:rPr>
              <a:t>분석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/>
              <a:t>Principal Component Analysis</a:t>
            </a:r>
            <a:endParaRPr lang="ko-KR" altLang="ko-KR" sz="10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539552" y="653922"/>
            <a:ext cx="471652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39552" y="339502"/>
            <a:ext cx="471652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60924" y="346179"/>
            <a:ext cx="5163204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 smtClean="0">
                <a:solidFill>
                  <a:srgbClr val="E73207"/>
                </a:solidFill>
              </a:rPr>
              <a:t>실제 데이터를 통한 </a:t>
            </a:r>
            <a:r>
              <a:rPr lang="en-US" altLang="ko-KR" dirty="0" smtClean="0">
                <a:solidFill>
                  <a:srgbClr val="E73207"/>
                </a:solidFill>
              </a:rPr>
              <a:t>PCA </a:t>
            </a:r>
            <a:r>
              <a:rPr lang="ko-KR" altLang="en-US" dirty="0" smtClean="0">
                <a:solidFill>
                  <a:srgbClr val="E73207"/>
                </a:solidFill>
              </a:rPr>
              <a:t>분석 </a:t>
            </a:r>
            <a:r>
              <a:rPr lang="en-US" altLang="ko-KR" dirty="0" smtClean="0">
                <a:solidFill>
                  <a:srgbClr val="E73207"/>
                </a:solidFill>
              </a:rPr>
              <a:t>- </a:t>
            </a:r>
            <a:r>
              <a:rPr lang="ko-KR" altLang="en-US" dirty="0" smtClean="0">
                <a:solidFill>
                  <a:srgbClr val="E73207"/>
                </a:solidFill>
              </a:rPr>
              <a:t>변수분석</a:t>
            </a:r>
            <a:r>
              <a:rPr lang="en-US" altLang="ko-KR" dirty="0" smtClean="0">
                <a:solidFill>
                  <a:srgbClr val="E73207"/>
                </a:solidFill>
              </a:rPr>
              <a:t> 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/>
              <a:t>Principal Component Analysis</a:t>
            </a:r>
            <a:endParaRPr lang="ko-KR" altLang="ko-KR" sz="1000" dirty="0"/>
          </a:p>
        </p:txBody>
      </p:sp>
      <p:sp>
        <p:nvSpPr>
          <p:cNvPr id="8" name="타원 7"/>
          <p:cNvSpPr/>
          <p:nvPr/>
        </p:nvSpPr>
        <p:spPr>
          <a:xfrm>
            <a:off x="2897814" y="2211710"/>
            <a:ext cx="45005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897814" y="3038928"/>
            <a:ext cx="450050" cy="36004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8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64088" y="3341479"/>
            <a:ext cx="361759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PCs</a:t>
            </a:r>
            <a:r>
              <a:rPr lang="ko-KR" altLang="en-US" sz="2000" dirty="0" smtClean="0"/>
              <a:t>에 미치는 </a:t>
            </a:r>
            <a:r>
              <a:rPr lang="ko-KR" altLang="en-US" sz="2000" dirty="0" smtClean="0">
                <a:solidFill>
                  <a:srgbClr val="FF0000"/>
                </a:solidFill>
              </a:rPr>
              <a:t>변수</a:t>
            </a:r>
            <a:r>
              <a:rPr lang="ko-KR" altLang="en-US" sz="2000" dirty="0" smtClean="0"/>
              <a:t>의 </a:t>
            </a:r>
            <a:r>
              <a:rPr lang="ko-KR" altLang="en-US" sz="2000" dirty="0" smtClean="0"/>
              <a:t>영향</a:t>
            </a:r>
            <a:endParaRPr lang="en-US" altLang="ko-KR" sz="2000" dirty="0" smtClean="0"/>
          </a:p>
          <a:p>
            <a:endParaRPr lang="en-US" altLang="ko-KR" sz="500" dirty="0" smtClean="0"/>
          </a:p>
          <a:p>
            <a:endParaRPr lang="en-US" altLang="ko-KR" sz="500" dirty="0" smtClean="0"/>
          </a:p>
          <a:p>
            <a:r>
              <a:rPr lang="en-US" altLang="ko-KR" sz="2000" dirty="0" smtClean="0"/>
              <a:t> -&gt; PC1 </a:t>
            </a:r>
            <a:r>
              <a:rPr lang="en-US" altLang="ko-KR" sz="2000" dirty="0" smtClean="0"/>
              <a:t>: RAPE, BURGLARY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r>
              <a:rPr lang="en-US" altLang="ko-KR" sz="500" dirty="0" smtClean="0"/>
              <a:t>  </a:t>
            </a:r>
            <a:endParaRPr lang="en-US" altLang="ko-KR" sz="500" dirty="0" smtClean="0"/>
          </a:p>
          <a:p>
            <a:r>
              <a:rPr lang="en-US" altLang="ko-KR" sz="2000" dirty="0" smtClean="0"/>
              <a:t> -&gt; PC2 </a:t>
            </a:r>
            <a:r>
              <a:rPr lang="en-US" altLang="ko-KR" sz="2000" dirty="0" smtClean="0"/>
              <a:t>: MURDER, </a:t>
            </a:r>
            <a:r>
              <a:rPr lang="en-US" altLang="ko-KR" sz="2000" dirty="0" smtClean="0"/>
              <a:t>LARCENY</a:t>
            </a:r>
            <a:endParaRPr lang="en-US" altLang="ko-KR" sz="2000" dirty="0" smtClean="0"/>
          </a:p>
        </p:txBody>
      </p:sp>
      <p:cxnSp>
        <p:nvCxnSpPr>
          <p:cNvPr id="20" name="직선 연결선 19"/>
          <p:cNvCxnSpPr/>
          <p:nvPr/>
        </p:nvCxnSpPr>
        <p:spPr>
          <a:xfrm>
            <a:off x="539552" y="653922"/>
            <a:ext cx="396044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39552" y="339502"/>
            <a:ext cx="39604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60924" y="346179"/>
            <a:ext cx="3435012" cy="56938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ko-KR" altLang="en-US" dirty="0" smtClean="0">
                <a:solidFill>
                  <a:srgbClr val="E73207"/>
                </a:solidFill>
              </a:rPr>
              <a:t>실제 데이터를 통한 </a:t>
            </a:r>
            <a:r>
              <a:rPr lang="en-US" altLang="ko-KR" dirty="0" smtClean="0">
                <a:solidFill>
                  <a:srgbClr val="E73207"/>
                </a:solidFill>
              </a:rPr>
              <a:t>PCA </a:t>
            </a:r>
            <a:r>
              <a:rPr lang="ko-KR" altLang="en-US" dirty="0" smtClean="0">
                <a:solidFill>
                  <a:srgbClr val="E73207"/>
                </a:solidFill>
              </a:rPr>
              <a:t>분석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/>
              <a:t>Principal Component Analysis</a:t>
            </a:r>
            <a:endParaRPr lang="ko-KR" altLang="ko-KR" sz="10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39552" y="653922"/>
            <a:ext cx="471652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39552" y="339502"/>
            <a:ext cx="471652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60924" y="346179"/>
            <a:ext cx="5163204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 smtClean="0">
                <a:solidFill>
                  <a:srgbClr val="E73207"/>
                </a:solidFill>
              </a:rPr>
              <a:t>실제 데이터를 통한 </a:t>
            </a:r>
            <a:r>
              <a:rPr lang="en-US" altLang="ko-KR" dirty="0" smtClean="0">
                <a:solidFill>
                  <a:srgbClr val="E73207"/>
                </a:solidFill>
              </a:rPr>
              <a:t>PCA </a:t>
            </a:r>
            <a:r>
              <a:rPr lang="ko-KR" altLang="en-US" dirty="0" smtClean="0">
                <a:solidFill>
                  <a:srgbClr val="E73207"/>
                </a:solidFill>
              </a:rPr>
              <a:t>분석 </a:t>
            </a:r>
            <a:r>
              <a:rPr lang="en-US" altLang="ko-KR" dirty="0" smtClean="0">
                <a:solidFill>
                  <a:srgbClr val="E73207"/>
                </a:solidFill>
              </a:rPr>
              <a:t>- </a:t>
            </a:r>
            <a:r>
              <a:rPr lang="ko-KR" altLang="en-US" dirty="0" smtClean="0">
                <a:solidFill>
                  <a:srgbClr val="E73207"/>
                </a:solidFill>
              </a:rPr>
              <a:t>변수분석</a:t>
            </a:r>
            <a:r>
              <a:rPr lang="en-US" altLang="ko-KR" dirty="0" smtClean="0">
                <a:solidFill>
                  <a:srgbClr val="E73207"/>
                </a:solidFill>
              </a:rPr>
              <a:t> 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/>
              <a:t>Principal Component Analysis</a:t>
            </a:r>
            <a:endParaRPr lang="ko-KR" altLang="ko-KR" sz="10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72" y="1190268"/>
            <a:ext cx="3035984" cy="1813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43008"/>
            <a:ext cx="524182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3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68594" y="1026184"/>
            <a:ext cx="3528530" cy="4785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PCs</a:t>
            </a:r>
            <a:r>
              <a:rPr lang="ko-KR" altLang="en-US" sz="2000" dirty="0" smtClean="0"/>
              <a:t>에 미치는 </a:t>
            </a:r>
            <a:r>
              <a:rPr lang="ko-KR" altLang="en-US" sz="2000" dirty="0" smtClean="0">
                <a:solidFill>
                  <a:srgbClr val="FF0000"/>
                </a:solidFill>
              </a:rPr>
              <a:t>개체</a:t>
            </a:r>
            <a:r>
              <a:rPr lang="ko-KR" altLang="en-US" sz="2000" dirty="0" smtClean="0"/>
              <a:t>의 영향</a:t>
            </a:r>
            <a:endParaRPr lang="en-US" altLang="ko-KR" sz="2000" dirty="0" smtClean="0"/>
          </a:p>
          <a:p>
            <a:pPr fontAlgn="base"/>
            <a:endParaRPr lang="en-US" altLang="ko-KR" sz="2000" dirty="0" smtClean="0"/>
          </a:p>
          <a:p>
            <a:pPr fontAlgn="base"/>
            <a:r>
              <a:rPr lang="en-US" altLang="ko-KR" sz="2000" dirty="0" smtClean="0"/>
              <a:t>    PC1</a:t>
            </a:r>
            <a:r>
              <a:rPr lang="en-US" altLang="ko-KR" sz="2000" dirty="0" smtClean="0"/>
              <a:t>: </a:t>
            </a:r>
          </a:p>
          <a:p>
            <a:pPr fontAlgn="base"/>
            <a:r>
              <a:rPr lang="en-US" altLang="ko-KR" sz="2000" dirty="0" smtClean="0"/>
              <a:t>    North </a:t>
            </a:r>
            <a:r>
              <a:rPr lang="en-US" altLang="ko-KR" sz="2000" dirty="0" smtClean="0"/>
              <a:t>Dakota, </a:t>
            </a:r>
            <a:r>
              <a:rPr lang="en-US" altLang="ko-KR" sz="2000" dirty="0" smtClean="0"/>
              <a:t>Nevada</a:t>
            </a:r>
            <a:r>
              <a:rPr lang="en-US" altLang="ko-KR" sz="2000" dirty="0" smtClean="0"/>
              <a:t>,</a:t>
            </a:r>
            <a:endParaRPr lang="en-US" altLang="ko-KR" sz="2000" dirty="0"/>
          </a:p>
          <a:p>
            <a:pPr fontAlgn="base"/>
            <a:r>
              <a:rPr lang="en-US" altLang="ko-KR" sz="2000" dirty="0" smtClean="0"/>
              <a:t>    California</a:t>
            </a:r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    PC2</a:t>
            </a:r>
            <a:r>
              <a:rPr lang="en-US" altLang="ko-KR" sz="2000" dirty="0" smtClean="0"/>
              <a:t>:</a:t>
            </a:r>
            <a:endParaRPr lang="en-US" altLang="ko-KR" sz="2000" dirty="0"/>
          </a:p>
          <a:p>
            <a:pPr fontAlgn="base"/>
            <a:r>
              <a:rPr lang="en-US" altLang="ko-KR" sz="2000" dirty="0" smtClean="0"/>
              <a:t>    Mississippi, </a:t>
            </a:r>
            <a:r>
              <a:rPr lang="en-US" altLang="ko-KR" sz="2000" dirty="0" err="1" smtClean="0"/>
              <a:t>RhodeIsland</a:t>
            </a:r>
            <a:r>
              <a:rPr lang="en-US" altLang="ko-KR" sz="2000" dirty="0" smtClean="0"/>
              <a:t>, </a:t>
            </a:r>
            <a:endParaRPr lang="en-US" altLang="ko-KR" sz="2000" dirty="0"/>
          </a:p>
          <a:p>
            <a:pPr fontAlgn="base"/>
            <a:r>
              <a:rPr lang="en-US" altLang="ko-KR" sz="2000" dirty="0" smtClean="0"/>
              <a:t>    Massachusetts</a:t>
            </a:r>
            <a:r>
              <a:rPr lang="en-US" altLang="ko-KR" sz="2000" dirty="0" smtClean="0"/>
              <a:t>, Alabama,</a:t>
            </a:r>
          </a:p>
          <a:p>
            <a:pPr fontAlgn="base"/>
            <a:r>
              <a:rPr lang="en-US" altLang="ko-KR" sz="2000" dirty="0" smtClean="0"/>
              <a:t>    Louisiana, South </a:t>
            </a:r>
            <a:r>
              <a:rPr lang="en-US" altLang="ko-KR" sz="2000" dirty="0"/>
              <a:t>Carolina</a:t>
            </a:r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500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" y="915566"/>
            <a:ext cx="5494015" cy="407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539552" y="653922"/>
            <a:ext cx="396044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39552" y="339502"/>
            <a:ext cx="39604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60924" y="346179"/>
            <a:ext cx="3435012" cy="56938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ko-KR" altLang="en-US" dirty="0" smtClean="0">
                <a:solidFill>
                  <a:srgbClr val="E73207"/>
                </a:solidFill>
              </a:rPr>
              <a:t>실제 데이터를 통한 </a:t>
            </a:r>
            <a:r>
              <a:rPr lang="en-US" altLang="ko-KR" dirty="0" smtClean="0">
                <a:solidFill>
                  <a:srgbClr val="E73207"/>
                </a:solidFill>
              </a:rPr>
              <a:t>PCA </a:t>
            </a:r>
            <a:r>
              <a:rPr lang="ko-KR" altLang="en-US" dirty="0" smtClean="0">
                <a:solidFill>
                  <a:srgbClr val="E73207"/>
                </a:solidFill>
              </a:rPr>
              <a:t>분석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/>
              <a:t>Principal Component Analysis</a:t>
            </a:r>
            <a:endParaRPr lang="ko-KR" altLang="ko-KR" sz="10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539552" y="653922"/>
            <a:ext cx="471652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39552" y="339502"/>
            <a:ext cx="471652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60924" y="346179"/>
            <a:ext cx="5163204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 smtClean="0">
                <a:solidFill>
                  <a:srgbClr val="E73207"/>
                </a:solidFill>
              </a:rPr>
              <a:t>실제 데이터를 통한 </a:t>
            </a:r>
            <a:r>
              <a:rPr lang="en-US" altLang="ko-KR" dirty="0" smtClean="0">
                <a:solidFill>
                  <a:srgbClr val="E73207"/>
                </a:solidFill>
              </a:rPr>
              <a:t>PCA </a:t>
            </a:r>
            <a:r>
              <a:rPr lang="ko-KR" altLang="en-US" dirty="0" smtClean="0">
                <a:solidFill>
                  <a:srgbClr val="E73207"/>
                </a:solidFill>
              </a:rPr>
              <a:t>분석 </a:t>
            </a:r>
            <a:r>
              <a:rPr lang="en-US" altLang="ko-KR" dirty="0" smtClean="0">
                <a:solidFill>
                  <a:srgbClr val="E73207"/>
                </a:solidFill>
              </a:rPr>
              <a:t>- </a:t>
            </a:r>
            <a:r>
              <a:rPr lang="ko-KR" altLang="en-US" dirty="0" smtClean="0">
                <a:solidFill>
                  <a:srgbClr val="E73207"/>
                </a:solidFill>
              </a:rPr>
              <a:t>개</a:t>
            </a:r>
            <a:r>
              <a:rPr lang="ko-KR" altLang="en-US" dirty="0">
                <a:solidFill>
                  <a:srgbClr val="E73207"/>
                </a:solidFill>
              </a:rPr>
              <a:t>체</a:t>
            </a:r>
            <a:r>
              <a:rPr lang="ko-KR" altLang="en-US" dirty="0" smtClean="0">
                <a:solidFill>
                  <a:srgbClr val="E73207"/>
                </a:solidFill>
              </a:rPr>
              <a:t>분석</a:t>
            </a:r>
            <a:r>
              <a:rPr lang="en-US" altLang="ko-KR" dirty="0" smtClean="0">
                <a:solidFill>
                  <a:srgbClr val="E73207"/>
                </a:solidFill>
              </a:rPr>
              <a:t> 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/>
              <a:t>Principal Component Analysis</a:t>
            </a:r>
            <a:endParaRPr lang="ko-KR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3787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054432" y="771550"/>
            <a:ext cx="4814138" cy="4302666"/>
            <a:chOff x="971600" y="861372"/>
            <a:chExt cx="4814138" cy="4302666"/>
          </a:xfrm>
        </p:grpSpPr>
        <p:sp>
          <p:nvSpPr>
            <p:cNvPr id="2" name="TextBox 1"/>
            <p:cNvSpPr txBox="1"/>
            <p:nvPr/>
          </p:nvSpPr>
          <p:spPr>
            <a:xfrm>
              <a:off x="971600" y="4379208"/>
              <a:ext cx="4814138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/>
                <a:t>다차원공간</a:t>
              </a:r>
              <a:r>
                <a:rPr lang="ko-KR" altLang="en-US" sz="2000" dirty="0" smtClean="0"/>
                <a:t>의 개체를 주성분분석을 통해</a:t>
              </a:r>
              <a:endParaRPr lang="en-US" altLang="ko-KR" sz="2000" dirty="0" smtClean="0"/>
            </a:p>
            <a:p>
              <a:endParaRPr lang="en-US" altLang="ko-KR" sz="500" dirty="0" smtClean="0"/>
            </a:p>
            <a:p>
              <a:r>
                <a:rPr lang="ko-KR" altLang="en-US" sz="2000" b="1" dirty="0" err="1" smtClean="0"/>
                <a:t>저차원공간</a:t>
              </a:r>
              <a:r>
                <a:rPr lang="ko-KR" altLang="en-US" sz="2000" dirty="0" err="1" smtClean="0"/>
                <a:t>에</a:t>
              </a:r>
              <a:r>
                <a:rPr lang="ko-KR" altLang="en-US" sz="2000" dirty="0" smtClean="0"/>
                <a:t> </a:t>
              </a:r>
              <a:r>
                <a:rPr lang="ko-KR" altLang="en-US" sz="2000" dirty="0" smtClean="0"/>
                <a:t>개체의 위치를 나타냄</a:t>
              </a:r>
              <a:endParaRPr lang="ko-KR" altLang="en-US" sz="2000" dirty="0"/>
            </a:p>
          </p:txBody>
        </p:sp>
        <p:pic>
          <p:nvPicPr>
            <p:cNvPr id="8198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861372"/>
              <a:ext cx="4732456" cy="351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2054432" y="753736"/>
            <a:ext cx="5040000" cy="4320480"/>
            <a:chOff x="6012160" y="843558"/>
            <a:chExt cx="5040000" cy="4320480"/>
          </a:xfrm>
        </p:grpSpPr>
        <p:sp>
          <p:nvSpPr>
            <p:cNvPr id="9" name="TextBox 8"/>
            <p:cNvSpPr txBox="1"/>
            <p:nvPr/>
          </p:nvSpPr>
          <p:spPr>
            <a:xfrm>
              <a:off x="6069787" y="4379208"/>
              <a:ext cx="4924746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/>
                <a:t>얻어진 </a:t>
              </a:r>
              <a:r>
                <a:rPr lang="en-US" altLang="ko-KR" sz="2000" b="1" dirty="0" smtClean="0"/>
                <a:t>scores</a:t>
              </a:r>
              <a:r>
                <a:rPr lang="ko-KR" altLang="en-US" sz="2000" b="1" dirty="0" smtClean="0"/>
                <a:t>을 이용</a:t>
              </a:r>
              <a:r>
                <a:rPr lang="ko-KR" altLang="en-US" sz="2000" dirty="0" smtClean="0"/>
                <a:t>하여</a:t>
              </a:r>
              <a:r>
                <a:rPr lang="en-US" altLang="ko-KR" sz="2000" dirty="0"/>
                <a:t> </a:t>
              </a:r>
              <a:r>
                <a:rPr lang="ko-KR" altLang="en-US" sz="2000" b="1" dirty="0" smtClean="0"/>
                <a:t>계층적 군집화</a:t>
              </a:r>
              <a:endParaRPr lang="en-US" altLang="ko-KR" sz="2000" b="1" dirty="0" smtClean="0"/>
            </a:p>
            <a:p>
              <a:endParaRPr lang="en-US" altLang="ko-KR" sz="500" dirty="0" smtClean="0"/>
            </a:p>
            <a:p>
              <a:r>
                <a:rPr lang="ko-KR" altLang="en-US" sz="2000" dirty="0" smtClean="0"/>
                <a:t>군집화된 그림을 </a:t>
              </a:r>
              <a:r>
                <a:rPr lang="en-US" altLang="ko-KR" sz="2000" dirty="0" smtClean="0"/>
                <a:t>PC1, PC2</a:t>
              </a:r>
              <a:r>
                <a:rPr lang="ko-KR" altLang="en-US" sz="2000" dirty="0" smtClean="0"/>
                <a:t>를 축으로 그림</a:t>
              </a:r>
              <a:endParaRPr lang="en-US" altLang="ko-KR" sz="2000" dirty="0" smtClean="0"/>
            </a:p>
          </p:txBody>
        </p:sp>
        <p:pic>
          <p:nvPicPr>
            <p:cNvPr id="8199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843558"/>
              <a:ext cx="5040000" cy="352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8" name="직선 연결선 17"/>
          <p:cNvCxnSpPr/>
          <p:nvPr/>
        </p:nvCxnSpPr>
        <p:spPr>
          <a:xfrm>
            <a:off x="539552" y="653922"/>
            <a:ext cx="396044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39552" y="339502"/>
            <a:ext cx="39604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60924" y="346179"/>
            <a:ext cx="3435012" cy="56938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ko-KR" altLang="en-US" dirty="0" smtClean="0">
                <a:solidFill>
                  <a:srgbClr val="E73207"/>
                </a:solidFill>
              </a:rPr>
              <a:t>실제 데이터를 통한 </a:t>
            </a:r>
            <a:r>
              <a:rPr lang="en-US" altLang="ko-KR" dirty="0" smtClean="0">
                <a:solidFill>
                  <a:srgbClr val="E73207"/>
                </a:solidFill>
              </a:rPr>
              <a:t>PCA </a:t>
            </a:r>
            <a:r>
              <a:rPr lang="ko-KR" altLang="en-US" dirty="0" smtClean="0">
                <a:solidFill>
                  <a:srgbClr val="E73207"/>
                </a:solidFill>
              </a:rPr>
              <a:t>분석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/>
              <a:t>Principal Component Analysis</a:t>
            </a:r>
            <a:endParaRPr lang="ko-KR" altLang="ko-KR" sz="10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539552" y="653922"/>
            <a:ext cx="471652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39552" y="339502"/>
            <a:ext cx="471652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60924" y="346179"/>
            <a:ext cx="5163204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 smtClean="0">
                <a:solidFill>
                  <a:srgbClr val="E73207"/>
                </a:solidFill>
              </a:rPr>
              <a:t>실제 데이터를 통한 </a:t>
            </a:r>
            <a:r>
              <a:rPr lang="en-US" altLang="ko-KR" dirty="0" smtClean="0">
                <a:solidFill>
                  <a:srgbClr val="E73207"/>
                </a:solidFill>
              </a:rPr>
              <a:t>PCA </a:t>
            </a:r>
            <a:r>
              <a:rPr lang="ko-KR" altLang="en-US" dirty="0" smtClean="0">
                <a:solidFill>
                  <a:srgbClr val="E73207"/>
                </a:solidFill>
              </a:rPr>
              <a:t>분석 </a:t>
            </a:r>
            <a:r>
              <a:rPr lang="en-US" altLang="ko-KR" dirty="0" smtClean="0">
                <a:solidFill>
                  <a:srgbClr val="E73207"/>
                </a:solidFill>
              </a:rPr>
              <a:t>- </a:t>
            </a:r>
            <a:r>
              <a:rPr lang="ko-KR" altLang="en-US" dirty="0" smtClean="0">
                <a:solidFill>
                  <a:srgbClr val="E73207"/>
                </a:solidFill>
              </a:rPr>
              <a:t>개</a:t>
            </a:r>
            <a:r>
              <a:rPr lang="ko-KR" altLang="en-US" dirty="0">
                <a:solidFill>
                  <a:srgbClr val="E73207"/>
                </a:solidFill>
              </a:rPr>
              <a:t>체</a:t>
            </a:r>
            <a:r>
              <a:rPr lang="ko-KR" altLang="en-US" dirty="0" smtClean="0">
                <a:solidFill>
                  <a:srgbClr val="E73207"/>
                </a:solidFill>
              </a:rPr>
              <a:t>분석</a:t>
            </a:r>
            <a:r>
              <a:rPr lang="en-US" altLang="ko-KR" dirty="0" smtClean="0">
                <a:solidFill>
                  <a:srgbClr val="E73207"/>
                </a:solidFill>
              </a:rPr>
              <a:t> 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/>
              <a:t>Principal Component Analysis</a:t>
            </a:r>
            <a:endParaRPr lang="ko-KR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4917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639" y="699542"/>
            <a:ext cx="5990705" cy="444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539552" y="653922"/>
            <a:ext cx="396044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39552" y="339502"/>
            <a:ext cx="39604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60924" y="346179"/>
            <a:ext cx="4695152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 smtClean="0">
                <a:solidFill>
                  <a:srgbClr val="E73207"/>
                </a:solidFill>
              </a:rPr>
              <a:t>실제 데이터를 통한 </a:t>
            </a:r>
            <a:r>
              <a:rPr lang="en-US" altLang="ko-KR" dirty="0" smtClean="0">
                <a:solidFill>
                  <a:srgbClr val="E73207"/>
                </a:solidFill>
              </a:rPr>
              <a:t>PCA </a:t>
            </a:r>
            <a:r>
              <a:rPr lang="ko-KR" altLang="en-US" dirty="0" smtClean="0">
                <a:solidFill>
                  <a:srgbClr val="E73207"/>
                </a:solidFill>
              </a:rPr>
              <a:t>분석 </a:t>
            </a:r>
            <a:r>
              <a:rPr lang="en-US" altLang="ko-KR" dirty="0" smtClean="0">
                <a:solidFill>
                  <a:srgbClr val="E73207"/>
                </a:solidFill>
              </a:rPr>
              <a:t>- </a:t>
            </a:r>
            <a:r>
              <a:rPr lang="en-US" altLang="ko-KR" dirty="0" err="1" smtClean="0">
                <a:solidFill>
                  <a:srgbClr val="E73207"/>
                </a:solidFill>
              </a:rPr>
              <a:t>biplot</a:t>
            </a:r>
            <a:r>
              <a:rPr lang="en-US" altLang="ko-KR" dirty="0" smtClean="0">
                <a:solidFill>
                  <a:srgbClr val="E73207"/>
                </a:solidFill>
              </a:rPr>
              <a:t> 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/>
              <a:t>Principal Component Analysis</a:t>
            </a:r>
            <a:endParaRPr lang="ko-KR" altLang="ko-KR" sz="10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539552" y="653922"/>
            <a:ext cx="471652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39552" y="339502"/>
            <a:ext cx="471652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26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23678"/>
            <a:ext cx="8229600" cy="16596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/>
              <a:t>R</a:t>
            </a:r>
            <a:r>
              <a:rPr lang="ko-KR" altLang="en-US" sz="2000" dirty="0"/>
              <a:t>기반 </a:t>
            </a:r>
            <a:r>
              <a:rPr lang="ko-KR" altLang="en-US" sz="2000" dirty="0" err="1"/>
              <a:t>다변량</a:t>
            </a:r>
            <a:r>
              <a:rPr lang="ko-KR" altLang="en-US" sz="2000" dirty="0"/>
              <a:t> 분석 </a:t>
            </a:r>
            <a:r>
              <a:rPr lang="en-US" altLang="ko-KR" sz="2000" dirty="0"/>
              <a:t>– </a:t>
            </a:r>
            <a:r>
              <a:rPr lang="ko-KR" altLang="en-US" sz="2000" dirty="0"/>
              <a:t>정강모</a:t>
            </a:r>
            <a:r>
              <a:rPr lang="en-US" altLang="ko-KR" sz="2000" dirty="0"/>
              <a:t>, </a:t>
            </a:r>
            <a:r>
              <a:rPr lang="ko-KR" altLang="en-US" sz="2000" dirty="0"/>
              <a:t>김명근 </a:t>
            </a:r>
            <a:r>
              <a:rPr lang="ko-KR" altLang="en-US" sz="2000" dirty="0" smtClean="0"/>
              <a:t>지음</a:t>
            </a:r>
            <a:endParaRPr lang="en-US" altLang="ko-KR" sz="2000" dirty="0" smtClean="0">
              <a:hlinkClick r:id="rId2"/>
            </a:endParaRPr>
          </a:p>
          <a:p>
            <a:pPr marL="0" indent="0">
              <a:buNone/>
            </a:pPr>
            <a:r>
              <a:rPr lang="en-US" altLang="ko-KR" sz="2000" dirty="0" smtClean="0">
                <a:hlinkClick r:id="rId2"/>
              </a:rPr>
              <a:t>http</a:t>
            </a:r>
            <a:r>
              <a:rPr lang="en-US" altLang="ko-KR" sz="2000" dirty="0">
                <a:hlinkClick r:id="rId2"/>
              </a:rPr>
              <a:t>://gastonsanchez.com/blog/how-to/2012/06/17/PCA-in-R.html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hlinkClick r:id="rId3"/>
              </a:rPr>
              <a:t>http://gastonsanchez.com/work/pcarevealed/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hlinkClick r:id="rId4"/>
              </a:rPr>
              <a:t>http://</a:t>
            </a:r>
            <a:r>
              <a:rPr lang="en-US" altLang="ko-KR" sz="2000" dirty="0" smtClean="0">
                <a:hlinkClick r:id="rId4"/>
              </a:rPr>
              <a:t>strata.uga.edu/software/pdf/pcaTutorial.pdf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>
                <a:hlinkClick r:id="rId5"/>
              </a:rPr>
              <a:t>http://</a:t>
            </a:r>
            <a:r>
              <a:rPr lang="en-US" altLang="ko-KR" sz="2000" dirty="0" smtClean="0">
                <a:hlinkClick r:id="rId5"/>
              </a:rPr>
              <a:t>en.wikipedia.org/wiki/Principal_component_analysis</a:t>
            </a:r>
            <a:endParaRPr lang="en-US" altLang="ko-KR" sz="2000" dirty="0" smtClean="0"/>
          </a:p>
          <a:p>
            <a:pPr marL="0" indent="0">
              <a:buNone/>
            </a:pPr>
            <a:endParaRPr lang="ko-KR" altLang="en-US" sz="2000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539552" y="653922"/>
            <a:ext cx="396044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339502"/>
            <a:ext cx="39604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60924" y="346179"/>
            <a:ext cx="3435012" cy="56938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dirty="0" smtClean="0">
                <a:solidFill>
                  <a:srgbClr val="E73207"/>
                </a:solidFill>
              </a:rPr>
              <a:t>Reference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/>
              <a:t>Principal Component Analysis</a:t>
            </a:r>
            <a:endParaRPr lang="ko-KR" altLang="ko-KR" sz="1000" dirty="0"/>
          </a:p>
        </p:txBody>
      </p:sp>
    </p:spTree>
    <p:extLst>
      <p:ext uri="{BB962C8B-B14F-4D97-AF65-F5344CB8AC3E}">
        <p14:creationId xmlns:p14="http://schemas.microsoft.com/office/powerpoint/2010/main" val="47297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2000" y="1851670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smtClean="0">
                <a:latin typeface="PT Sans" pitchFamily="34" charset="0"/>
              </a:rPr>
              <a:t>감사합니</a:t>
            </a:r>
            <a:r>
              <a:rPr lang="ko-KR" altLang="en-US" sz="4800" dirty="0">
                <a:latin typeface="PT Sans" pitchFamily="34" charset="0"/>
              </a:rPr>
              <a:t>다</a:t>
            </a:r>
            <a:endParaRPr lang="ko-KR" altLang="en-US" sz="4400" dirty="0"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55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539552" y="653922"/>
            <a:ext cx="396044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339502"/>
            <a:ext cx="39604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60924" y="346179"/>
            <a:ext cx="3435012" cy="56938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dirty="0" smtClean="0">
                <a:solidFill>
                  <a:srgbClr val="E73207"/>
                </a:solidFill>
              </a:rPr>
              <a:t>Data structure for PCA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 smtClean="0"/>
              <a:t>Principal </a:t>
            </a:r>
            <a:r>
              <a:rPr lang="en-US" altLang="ko-KR" sz="1000" dirty="0" smtClean="0"/>
              <a:t>Component </a:t>
            </a:r>
            <a:r>
              <a:rPr lang="en-US" altLang="ko-KR" sz="1000" dirty="0"/>
              <a:t>Analysis</a:t>
            </a:r>
            <a:endParaRPr lang="ko-KR" altLang="ko-KR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355976" y="1779662"/>
            <a:ext cx="484921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n</a:t>
            </a:r>
            <a:r>
              <a:rPr lang="en-US" altLang="ko-KR" sz="2000" dirty="0" smtClean="0"/>
              <a:t> : objects in the row</a:t>
            </a:r>
          </a:p>
          <a:p>
            <a:endParaRPr lang="en-US" altLang="ko-KR" sz="500" dirty="0" smtClean="0"/>
          </a:p>
          <a:p>
            <a:r>
              <a:rPr lang="en-US" altLang="ko-KR" sz="2000" b="1" dirty="0" smtClean="0"/>
              <a:t>P</a:t>
            </a:r>
            <a:r>
              <a:rPr lang="en-US" altLang="ko-KR" sz="2000" dirty="0" smtClean="0"/>
              <a:t> : quantitative variable in the colum</a:t>
            </a:r>
            <a:r>
              <a:rPr lang="en-US" altLang="ko-KR" sz="2000" dirty="0"/>
              <a:t>n</a:t>
            </a:r>
            <a:r>
              <a:rPr lang="en-US" altLang="ko-KR" sz="2000" dirty="0" smtClean="0"/>
              <a:t>s </a:t>
            </a:r>
            <a:endParaRPr lang="ko-KR" altLang="en-US" sz="20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63838"/>
            <a:ext cx="2520280" cy="1110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4708"/>
            <a:ext cx="4316690" cy="2025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355976" y="3435846"/>
            <a:ext cx="468750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m</a:t>
            </a:r>
            <a:r>
              <a:rPr lang="en-US" altLang="ko-KR" sz="2000" b="1" dirty="0" smtClean="0"/>
              <a:t>ean Centered </a:t>
            </a:r>
            <a:r>
              <a:rPr lang="en-US" altLang="ko-KR" sz="2000" dirty="0" smtClean="0"/>
              <a:t>: computations easier</a:t>
            </a:r>
          </a:p>
          <a:p>
            <a:r>
              <a:rPr lang="en-US" altLang="ko-KR" sz="500" dirty="0" smtClean="0"/>
              <a:t> </a:t>
            </a:r>
          </a:p>
          <a:p>
            <a:r>
              <a:rPr lang="en-US" altLang="ko-KR" sz="2000" dirty="0" smtClean="0"/>
              <a:t>                       and notation simpler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2018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539552" y="653922"/>
            <a:ext cx="396044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339502"/>
            <a:ext cx="39604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60924" y="346179"/>
            <a:ext cx="3435012" cy="56938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dirty="0" smtClean="0">
                <a:solidFill>
                  <a:srgbClr val="E73207"/>
                </a:solidFill>
              </a:rPr>
              <a:t>PCA</a:t>
            </a:r>
            <a:r>
              <a:rPr lang="ko-KR" altLang="en-US" dirty="0" smtClean="0">
                <a:solidFill>
                  <a:srgbClr val="E73207"/>
                </a:solidFill>
              </a:rPr>
              <a:t>에 대한 </a:t>
            </a:r>
            <a:r>
              <a:rPr lang="en-US" altLang="ko-KR" dirty="0" smtClean="0">
                <a:solidFill>
                  <a:srgbClr val="E73207"/>
                </a:solidFill>
              </a:rPr>
              <a:t>3</a:t>
            </a:r>
            <a:r>
              <a:rPr lang="ko-KR" altLang="en-US" dirty="0" smtClean="0">
                <a:solidFill>
                  <a:srgbClr val="E73207"/>
                </a:solidFill>
              </a:rPr>
              <a:t>가지 관점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 smtClean="0"/>
              <a:t>Principal </a:t>
            </a:r>
            <a:r>
              <a:rPr lang="en-US" altLang="ko-KR" sz="1000" dirty="0"/>
              <a:t>Component Analysis</a:t>
            </a:r>
            <a:endParaRPr lang="ko-KR" altLang="ko-KR" sz="10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94707472" descr="EMB000015004f7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0" t="10498" r="33070" b="33595"/>
          <a:stretch>
            <a:fillRect/>
          </a:stretch>
        </p:blipFill>
        <p:spPr bwMode="auto">
          <a:xfrm>
            <a:off x="2460013" y="897888"/>
            <a:ext cx="4128211" cy="383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3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539552" y="653922"/>
            <a:ext cx="396044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339502"/>
            <a:ext cx="39604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60924" y="346179"/>
            <a:ext cx="3435012" cy="56938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dirty="0" smtClean="0">
                <a:solidFill>
                  <a:srgbClr val="E73207"/>
                </a:solidFill>
              </a:rPr>
              <a:t>PCA</a:t>
            </a:r>
            <a:r>
              <a:rPr lang="ko-KR" altLang="en-US" dirty="0" smtClean="0">
                <a:solidFill>
                  <a:srgbClr val="E73207"/>
                </a:solidFill>
              </a:rPr>
              <a:t>에 대한 </a:t>
            </a:r>
            <a:r>
              <a:rPr lang="en-US" altLang="ko-KR" dirty="0" smtClean="0">
                <a:solidFill>
                  <a:srgbClr val="E73207"/>
                </a:solidFill>
              </a:rPr>
              <a:t>3</a:t>
            </a:r>
            <a:r>
              <a:rPr lang="ko-KR" altLang="en-US" dirty="0" smtClean="0">
                <a:solidFill>
                  <a:srgbClr val="E73207"/>
                </a:solidFill>
              </a:rPr>
              <a:t>가지 관점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 smtClean="0"/>
              <a:t>Principal </a:t>
            </a:r>
            <a:r>
              <a:rPr lang="en-US" altLang="ko-KR" sz="1000" dirty="0"/>
              <a:t>Component Analysis</a:t>
            </a:r>
            <a:endParaRPr lang="ko-KR" altLang="ko-KR" sz="1000" dirty="0"/>
          </a:p>
        </p:txBody>
      </p:sp>
      <p:pic>
        <p:nvPicPr>
          <p:cNvPr id="11" name="_x198906056" descr="EMB000015004f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74" t="45523" r="9282" b="20192"/>
          <a:stretch>
            <a:fillRect/>
          </a:stretch>
        </p:blipFill>
        <p:spPr bwMode="auto">
          <a:xfrm>
            <a:off x="1691680" y="985007"/>
            <a:ext cx="5664697" cy="331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915816" y="4019168"/>
            <a:ext cx="312579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FF0000"/>
                </a:solidFill>
              </a:rPr>
              <a:t>p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variables of X &gt;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k</a:t>
            </a:r>
            <a:r>
              <a:rPr lang="en-US" altLang="ko-KR" sz="2000" dirty="0" smtClean="0"/>
              <a:t> PCs</a:t>
            </a:r>
          </a:p>
          <a:p>
            <a:pPr algn="ctr"/>
            <a:endParaRPr lang="en-US" altLang="ko-KR" sz="500" dirty="0" smtClean="0"/>
          </a:p>
          <a:p>
            <a:pPr algn="ctr"/>
            <a:r>
              <a:rPr lang="ko-KR" altLang="en-US" sz="2000" dirty="0" smtClean="0"/>
              <a:t>원 변수의 선형결합</a:t>
            </a:r>
            <a:endParaRPr lang="ko-KR" alt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525"/>
          <a:stretch/>
        </p:blipFill>
        <p:spPr bwMode="auto">
          <a:xfrm>
            <a:off x="7296240" y="1491842"/>
            <a:ext cx="845988" cy="2304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104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539552" y="653922"/>
            <a:ext cx="396044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339502"/>
            <a:ext cx="39604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60924" y="346179"/>
            <a:ext cx="3435012" cy="56938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dirty="0" smtClean="0">
                <a:solidFill>
                  <a:srgbClr val="E73207"/>
                </a:solidFill>
              </a:rPr>
              <a:t>PCA</a:t>
            </a:r>
            <a:r>
              <a:rPr lang="ko-KR" altLang="en-US" dirty="0" smtClean="0">
                <a:solidFill>
                  <a:srgbClr val="E73207"/>
                </a:solidFill>
              </a:rPr>
              <a:t>에 대한 </a:t>
            </a:r>
            <a:r>
              <a:rPr lang="en-US" altLang="ko-KR" dirty="0" smtClean="0">
                <a:solidFill>
                  <a:srgbClr val="E73207"/>
                </a:solidFill>
              </a:rPr>
              <a:t>3</a:t>
            </a:r>
            <a:r>
              <a:rPr lang="ko-KR" altLang="en-US" dirty="0" smtClean="0">
                <a:solidFill>
                  <a:srgbClr val="E73207"/>
                </a:solidFill>
              </a:rPr>
              <a:t>가지 관점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 smtClean="0"/>
              <a:t>Principal </a:t>
            </a:r>
            <a:r>
              <a:rPr lang="en-US" altLang="ko-KR" sz="1000" dirty="0"/>
              <a:t>Component Analysis</a:t>
            </a:r>
            <a:endParaRPr lang="ko-KR" altLang="ko-KR" sz="10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_x176089328" descr="EMB00001d5802a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0" t="10498" r="33070" b="33595"/>
          <a:stretch>
            <a:fillRect/>
          </a:stretch>
        </p:blipFill>
        <p:spPr bwMode="auto">
          <a:xfrm>
            <a:off x="2567515" y="701975"/>
            <a:ext cx="3948702" cy="366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_x173500592" descr="EMB00001d5802d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0" t="10498" r="33070" b="33595"/>
          <a:stretch>
            <a:fillRect/>
          </a:stretch>
        </p:blipFill>
        <p:spPr bwMode="auto">
          <a:xfrm>
            <a:off x="2567514" y="699542"/>
            <a:ext cx="3952131" cy="367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173628312" descr="EMB00001d5802b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0" t="10498" r="33070" b="33595"/>
          <a:stretch>
            <a:fillRect/>
          </a:stretch>
        </p:blipFill>
        <p:spPr bwMode="auto">
          <a:xfrm>
            <a:off x="2567514" y="700758"/>
            <a:ext cx="3948702" cy="366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175394256" descr="EMB00001d5802b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0" t="10498" r="33070" b="33595"/>
          <a:stretch>
            <a:fillRect/>
          </a:stretch>
        </p:blipFill>
        <p:spPr bwMode="auto">
          <a:xfrm>
            <a:off x="2567514" y="700758"/>
            <a:ext cx="3948702" cy="366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02989" y="3795969"/>
                <a:ext cx="8905515" cy="1224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9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9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e>
                      <m:sub>
                        <m:r>
                          <a:rPr lang="en-US" altLang="ko-KR" sz="19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𝒔𝒕</m:t>
                        </m:r>
                      </m:sub>
                    </m:sSub>
                  </m:oMath>
                </a14:m>
                <a:r>
                  <a:rPr lang="ko-KR" altLang="en-US" sz="19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900" b="1" dirty="0" smtClean="0">
                    <a:solidFill>
                      <a:schemeClr val="tx1"/>
                    </a:solidFill>
                  </a:rPr>
                  <a:t>PC</a:t>
                </a:r>
                <a:r>
                  <a:rPr lang="ko-KR" altLang="en-US" sz="19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900" b="1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9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9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𝒁</m:t>
                        </m:r>
                      </m:e>
                      <m:sub>
                        <m:r>
                          <a:rPr lang="en-US" altLang="ko-KR" sz="19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900" dirty="0" smtClean="0"/>
                  <a:t> : </a:t>
                </a:r>
                <a:r>
                  <a:rPr lang="ko-KR" altLang="en-US" sz="1900" dirty="0" smtClean="0"/>
                  <a:t>본래 변수</a:t>
                </a:r>
                <a:r>
                  <a:rPr lang="ko-KR" altLang="en-US" sz="19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9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9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9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9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9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900" i="1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ko-KR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9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900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altLang="ko-KR" sz="1900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1900" dirty="0" smtClean="0"/>
                  <a:t>의 선형결합 중 </a:t>
                </a:r>
                <a:r>
                  <a:rPr lang="ko-KR" altLang="en-US" sz="1900" dirty="0" smtClean="0">
                    <a:solidFill>
                      <a:srgbClr val="FF0000"/>
                    </a:solidFill>
                  </a:rPr>
                  <a:t>분산이 최대</a:t>
                </a:r>
                <a:endParaRPr lang="en-US" altLang="ko-KR" sz="1900" dirty="0" smtClean="0">
                  <a:solidFill>
                    <a:srgbClr val="FF0000"/>
                  </a:solidFill>
                </a:endParaRPr>
              </a:p>
              <a:p>
                <a:endParaRPr lang="en-US" altLang="ko-KR" sz="500" dirty="0" smtClean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9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9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e>
                      <m:sub>
                        <m:r>
                          <a:rPr lang="en-US" altLang="ko-KR" sz="19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𝒔𝒕</m:t>
                        </m:r>
                      </m:sub>
                    </m:sSub>
                  </m:oMath>
                </a14:m>
                <a:r>
                  <a:rPr lang="en-US" altLang="ko-KR" sz="1900" b="1" dirty="0" smtClean="0">
                    <a:solidFill>
                      <a:schemeClr val="tx1"/>
                    </a:solidFill>
                  </a:rPr>
                  <a:t> PC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9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9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𝒁</m:t>
                        </m:r>
                      </m:e>
                      <m:sub>
                        <m:r>
                          <a:rPr lang="en-US" altLang="ko-KR" sz="19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9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900" dirty="0" smtClean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9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9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altLang="ko-KR" sz="19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900" dirty="0" smtClean="0">
                    <a:solidFill>
                      <a:srgbClr val="FF0000"/>
                    </a:solidFill>
                  </a:rPr>
                  <a:t>와</a:t>
                </a:r>
                <a:r>
                  <a:rPr lang="ko-KR" altLang="en-US" sz="1900" dirty="0" smtClean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900" dirty="0" err="1" smtClean="0">
                    <a:solidFill>
                      <a:srgbClr val="FF0000"/>
                    </a:solidFill>
                  </a:rPr>
                  <a:t>비상관된</a:t>
                </a:r>
                <a:r>
                  <a:rPr lang="ko-KR" altLang="en-US" sz="19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9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9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9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900" b="0" i="1" smtClean="0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19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9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9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900" b="0" i="1" smtClean="0">
                        <a:solidFill>
                          <a:schemeClr val="tx1"/>
                        </a:solidFill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ko-KR" sz="19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9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9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altLang="ko-KR" sz="19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1900" dirty="0" smtClean="0">
                    <a:solidFill>
                      <a:schemeClr val="tx1"/>
                    </a:solidFill>
                  </a:rPr>
                  <a:t>의 선형결합 중 </a:t>
                </a:r>
                <a:r>
                  <a:rPr lang="ko-KR" altLang="en-US" sz="1900" dirty="0" smtClean="0"/>
                  <a:t>분산이 최대</a:t>
                </a:r>
                <a:endParaRPr lang="en-US" altLang="ko-KR" sz="1900" dirty="0" smtClean="0"/>
              </a:p>
              <a:p>
                <a:endParaRPr lang="en-US" altLang="ko-KR" sz="500" dirty="0" smtClean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9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900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ko-KR" sz="1900" b="1" i="1">
                            <a:latin typeface="Cambria Math"/>
                          </a:rPr>
                          <m:t>𝒔𝒕</m:t>
                        </m:r>
                      </m:sub>
                    </m:sSub>
                  </m:oMath>
                </a14:m>
                <a:r>
                  <a:rPr lang="en-US" altLang="ko-KR" sz="1900" b="1" dirty="0" smtClean="0"/>
                  <a:t> </a:t>
                </a:r>
                <a:r>
                  <a:rPr lang="en-US" altLang="ko-KR" sz="1900" b="1" dirty="0"/>
                  <a:t>PC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9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900" b="1" i="1">
                            <a:latin typeface="Cambria Math"/>
                          </a:rPr>
                          <m:t>𝒁</m:t>
                        </m:r>
                      </m:e>
                      <m:sub>
                        <m:r>
                          <a:rPr lang="en-US" altLang="ko-KR" sz="1900" b="1" i="1" smtClean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ko-KR" altLang="en-US" sz="1900" dirty="0" smtClean="0"/>
                  <a:t> </a:t>
                </a:r>
                <a:r>
                  <a:rPr lang="en-US" altLang="ko-KR" sz="19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9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9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altLang="ko-KR" sz="19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900" i="1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19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9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altLang="ko-KR" sz="19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900" i="1">
                        <a:solidFill>
                          <a:srgbClr val="FF0000"/>
                        </a:solidFill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ko-KR" sz="19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9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altLang="ko-KR" sz="19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altLang="ko-KR" sz="19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sz="1900" dirty="0" smtClean="0">
                    <a:solidFill>
                      <a:srgbClr val="FF0000"/>
                    </a:solidFill>
                  </a:rPr>
                  <a:t>와 </a:t>
                </a:r>
                <a:r>
                  <a:rPr lang="ko-KR" altLang="en-US" sz="1900" dirty="0" err="1" smtClean="0">
                    <a:solidFill>
                      <a:srgbClr val="FF0000"/>
                    </a:solidFill>
                  </a:rPr>
                  <a:t>비상관된</a:t>
                </a:r>
                <a:r>
                  <a:rPr lang="ko-KR" altLang="en-US" sz="19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9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9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9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9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9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900" i="1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ko-KR" sz="1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9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9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ko-KR" altLang="en-US" sz="1900" dirty="0" smtClean="0"/>
                  <a:t>의 선형결합 중 분산이 최대</a:t>
                </a:r>
                <a:endParaRPr lang="ko-KR" altLang="en-US" sz="19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89" y="3795969"/>
                <a:ext cx="8905515" cy="1224053"/>
              </a:xfrm>
              <a:prstGeom prst="rect">
                <a:avLst/>
              </a:prstGeom>
              <a:blipFill rotWithShape="1">
                <a:blip r:embed="rId6"/>
                <a:stretch>
                  <a:fillRect t="-3000" b="-3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73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198286712" descr="EMB000015004fc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9" t="11534" r="34990" b="34512"/>
          <a:stretch>
            <a:fillRect/>
          </a:stretch>
        </p:blipFill>
        <p:spPr bwMode="auto">
          <a:xfrm>
            <a:off x="2522704" y="987574"/>
            <a:ext cx="4065520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539552" y="653922"/>
            <a:ext cx="396044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39552" y="339502"/>
            <a:ext cx="39604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60924" y="346179"/>
            <a:ext cx="3435012" cy="56938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dirty="0" smtClean="0">
                <a:solidFill>
                  <a:srgbClr val="E73207"/>
                </a:solidFill>
              </a:rPr>
              <a:t>PCA</a:t>
            </a:r>
            <a:r>
              <a:rPr lang="ko-KR" altLang="en-US" dirty="0" smtClean="0">
                <a:solidFill>
                  <a:srgbClr val="E73207"/>
                </a:solidFill>
              </a:rPr>
              <a:t>에 대한 </a:t>
            </a:r>
            <a:r>
              <a:rPr lang="en-US" altLang="ko-KR" dirty="0" smtClean="0">
                <a:solidFill>
                  <a:srgbClr val="E73207"/>
                </a:solidFill>
              </a:rPr>
              <a:t>3</a:t>
            </a:r>
            <a:r>
              <a:rPr lang="ko-KR" altLang="en-US" dirty="0" smtClean="0">
                <a:solidFill>
                  <a:srgbClr val="E73207"/>
                </a:solidFill>
              </a:rPr>
              <a:t>가지 관점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 smtClean="0"/>
              <a:t>Principal </a:t>
            </a:r>
            <a:r>
              <a:rPr lang="en-US" altLang="ko-KR" sz="1000" dirty="0"/>
              <a:t>Component Analysis</a:t>
            </a:r>
            <a:endParaRPr lang="ko-KR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46385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539552" y="653922"/>
            <a:ext cx="396044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339502"/>
            <a:ext cx="39604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60924" y="346179"/>
            <a:ext cx="3435012" cy="56938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dirty="0" smtClean="0">
                <a:solidFill>
                  <a:srgbClr val="E73207"/>
                </a:solidFill>
              </a:rPr>
              <a:t>PCA</a:t>
            </a:r>
            <a:r>
              <a:rPr lang="ko-KR" altLang="en-US" dirty="0" smtClean="0">
                <a:solidFill>
                  <a:srgbClr val="E73207"/>
                </a:solidFill>
              </a:rPr>
              <a:t>에 대한 </a:t>
            </a:r>
            <a:r>
              <a:rPr lang="en-US" altLang="ko-KR" dirty="0" smtClean="0">
                <a:solidFill>
                  <a:srgbClr val="E73207"/>
                </a:solidFill>
              </a:rPr>
              <a:t>3</a:t>
            </a:r>
            <a:r>
              <a:rPr lang="ko-KR" altLang="en-US" dirty="0" smtClean="0">
                <a:solidFill>
                  <a:srgbClr val="E73207"/>
                </a:solidFill>
              </a:rPr>
              <a:t>가지 관점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 smtClean="0"/>
              <a:t>Principal </a:t>
            </a:r>
            <a:r>
              <a:rPr lang="en-US" altLang="ko-KR" sz="1000" dirty="0"/>
              <a:t>Component Analysis</a:t>
            </a:r>
            <a:endParaRPr lang="ko-KR" altLang="ko-KR" sz="10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330718" y="1400787"/>
            <a:ext cx="8309498" cy="3278812"/>
            <a:chOff x="330718" y="1400787"/>
            <a:chExt cx="8309498" cy="3278812"/>
          </a:xfrm>
        </p:grpSpPr>
        <p:grpSp>
          <p:nvGrpSpPr>
            <p:cNvPr id="16" name="그룹 15"/>
            <p:cNvGrpSpPr/>
            <p:nvPr/>
          </p:nvGrpSpPr>
          <p:grpSpPr>
            <a:xfrm>
              <a:off x="330718" y="1400787"/>
              <a:ext cx="8309498" cy="3278812"/>
              <a:chOff x="330718" y="1400787"/>
              <a:chExt cx="8309498" cy="3278812"/>
            </a:xfrm>
          </p:grpSpPr>
          <p:pic>
            <p:nvPicPr>
              <p:cNvPr id="4109" name="_x198513768" descr="EMB000015004fd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007" t="19745" r="5894" b="27710"/>
              <a:stretch>
                <a:fillRect/>
              </a:stretch>
            </p:blipFill>
            <p:spPr bwMode="auto">
              <a:xfrm>
                <a:off x="330718" y="1400787"/>
                <a:ext cx="3895423" cy="3278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1" name="_x198513768" descr="EMB000015004fd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774" t="24947" r="5894" b="22513"/>
              <a:stretch>
                <a:fillRect/>
              </a:stretch>
            </p:blipFill>
            <p:spPr bwMode="auto">
              <a:xfrm>
                <a:off x="4607768" y="1400787"/>
                <a:ext cx="4032448" cy="3278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827584" y="1779662"/>
              <a:ext cx="24833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/>
                <a:t>개</a:t>
              </a:r>
              <a:r>
                <a:rPr lang="ko-KR" altLang="en-US" sz="2000" dirty="0"/>
                <a:t>체</a:t>
              </a:r>
              <a:r>
                <a:rPr lang="ko-KR" altLang="en-US" sz="2000" dirty="0" smtClean="0"/>
                <a:t>간의 </a:t>
              </a:r>
              <a:r>
                <a:rPr lang="en-US" altLang="ko-KR" sz="2000" dirty="0" smtClean="0"/>
                <a:t>(</a:t>
              </a:r>
              <a:r>
                <a:rPr lang="ko-KR" altLang="en-US" sz="2000" dirty="0" smtClean="0"/>
                <a:t>비</a:t>
              </a:r>
              <a:r>
                <a:rPr lang="en-US" altLang="ko-KR" sz="2000" dirty="0" smtClean="0"/>
                <a:t>)</a:t>
              </a:r>
              <a:r>
                <a:rPr lang="ko-KR" altLang="en-US" sz="2000" dirty="0" smtClean="0"/>
                <a:t>유사성</a:t>
              </a:r>
              <a:endParaRPr lang="ko-KR" altLang="en-US" sz="2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08104" y="1739592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/>
                <a:t>변수간의 관계</a:t>
              </a:r>
              <a:endParaRPr lang="ko-KR" altLang="en-US" sz="2000" dirty="0"/>
            </a:p>
          </p:txBody>
        </p:sp>
      </p:grpSp>
      <p:pic>
        <p:nvPicPr>
          <p:cNvPr id="4107" name="_x198513768" descr="EMB000015004fd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18" t="25181" r="9131" b="17011"/>
          <a:stretch/>
        </p:blipFill>
        <p:spPr bwMode="auto">
          <a:xfrm>
            <a:off x="2195736" y="2592275"/>
            <a:ext cx="1915065" cy="208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_x198513768" descr="EMB000015004fd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5" t="18141" r="8344" b="29670"/>
          <a:stretch/>
        </p:blipFill>
        <p:spPr bwMode="auto">
          <a:xfrm>
            <a:off x="6588224" y="2643758"/>
            <a:ext cx="1988510" cy="187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1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539552" y="653922"/>
            <a:ext cx="396044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339502"/>
            <a:ext cx="39604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60924" y="346179"/>
            <a:ext cx="3435012" cy="56938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dirty="0" smtClean="0">
                <a:solidFill>
                  <a:srgbClr val="E73207"/>
                </a:solidFill>
              </a:rPr>
              <a:t>PCA</a:t>
            </a:r>
            <a:r>
              <a:rPr lang="ko-KR" altLang="en-US" dirty="0" smtClean="0">
                <a:solidFill>
                  <a:srgbClr val="E73207"/>
                </a:solidFill>
              </a:rPr>
              <a:t>에 대한 </a:t>
            </a:r>
            <a:r>
              <a:rPr lang="en-US" altLang="ko-KR" dirty="0" smtClean="0">
                <a:solidFill>
                  <a:srgbClr val="E73207"/>
                </a:solidFill>
              </a:rPr>
              <a:t>3</a:t>
            </a:r>
            <a:r>
              <a:rPr lang="ko-KR" altLang="en-US" dirty="0" smtClean="0">
                <a:solidFill>
                  <a:srgbClr val="E73207"/>
                </a:solidFill>
              </a:rPr>
              <a:t>가지 관점</a:t>
            </a:r>
            <a:endParaRPr lang="en-US" altLang="ko-KR" dirty="0" smtClean="0"/>
          </a:p>
          <a:p>
            <a:pPr latinLnBrk="0"/>
            <a:endParaRPr lang="en-US" altLang="ko-KR" sz="300" dirty="0" smtClean="0"/>
          </a:p>
          <a:p>
            <a:pPr latinLnBrk="0"/>
            <a:r>
              <a:rPr lang="en-US" altLang="ko-KR" sz="1000" dirty="0" smtClean="0"/>
              <a:t>Principal </a:t>
            </a:r>
            <a:r>
              <a:rPr lang="en-US" altLang="ko-KR" sz="1000" dirty="0"/>
              <a:t>Component Analysis</a:t>
            </a:r>
            <a:endParaRPr lang="ko-KR" altLang="ko-KR" sz="10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_x198285672" descr="EMB000015004f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0" t="11777" r="32834" b="34369"/>
          <a:stretch>
            <a:fillRect/>
          </a:stretch>
        </p:blipFill>
        <p:spPr bwMode="auto">
          <a:xfrm>
            <a:off x="2267744" y="987574"/>
            <a:ext cx="4536504" cy="384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06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15467</TotalTime>
  <Words>1263</Words>
  <Application>Microsoft Office PowerPoint</Application>
  <PresentationFormat>화면 슬라이드 쇼(16:9)</PresentationFormat>
  <Paragraphs>250</Paragraphs>
  <Slides>27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굴림</vt:lpstr>
      <vt:lpstr>Arial</vt:lpstr>
      <vt:lpstr>PT Sans</vt:lpstr>
      <vt:lpstr>Cambria Math</vt:lpstr>
      <vt:lpstr>나눔손글씨 붓</vt:lpstr>
      <vt:lpstr>맑은 고딕</vt:lpstr>
      <vt:lpstr>나눔손글씨 펜</vt:lpstr>
      <vt:lpstr>함초롬바탕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이용섭</dc:creator>
  <cp:lastModifiedBy>Useruser</cp:lastModifiedBy>
  <cp:revision>207</cp:revision>
  <dcterms:created xsi:type="dcterms:W3CDTF">2012-06-07T03:42:42Z</dcterms:created>
  <dcterms:modified xsi:type="dcterms:W3CDTF">2014-11-26T06:38:41Z</dcterms:modified>
</cp:coreProperties>
</file>